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71" r:id="rId7"/>
    <p:sldId id="260" r:id="rId8"/>
    <p:sldId id="261" r:id="rId9"/>
    <p:sldId id="262" r:id="rId10"/>
    <p:sldId id="265" r:id="rId11"/>
    <p:sldId id="266" r:id="rId12"/>
    <p:sldId id="273" r:id="rId13"/>
    <p:sldId id="263" r:id="rId14"/>
    <p:sldId id="264" r:id="rId15"/>
    <p:sldId id="267" r:id="rId16"/>
    <p:sldId id="269" r:id="rId17"/>
    <p:sldId id="270" r:id="rId18"/>
  </p:sldIdLst>
  <p:sldSz cx="9144000" cy="5143500" type="screen16x9"/>
  <p:notesSz cx="6669088"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CF"/>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p:cViewPr>
        <p:scale>
          <a:sx n="100" d="100"/>
          <a:sy n="100" d="100"/>
        </p:scale>
        <p:origin x="1960" y="928"/>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5040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9413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15125" y="145256"/>
            <a:ext cx="2178050" cy="4449366"/>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79392" y="145256"/>
            <a:ext cx="6383337" cy="4449366"/>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915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124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1005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79388" y="1059656"/>
            <a:ext cx="4279900" cy="3534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92" y="1059656"/>
            <a:ext cx="4281487" cy="3534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6000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5286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7611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75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04789"/>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4"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4514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0525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92" y="145258"/>
            <a:ext cx="6696864" cy="43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a:t>
            </a:r>
          </a:p>
        </p:txBody>
      </p:sp>
      <p:sp>
        <p:nvSpPr>
          <p:cNvPr id="1027" name="Rectangle 3"/>
          <p:cNvSpPr>
            <a:spLocks noGrp="1" noChangeArrowheads="1"/>
          </p:cNvSpPr>
          <p:nvPr>
            <p:ph type="body" idx="1"/>
          </p:nvPr>
        </p:nvSpPr>
        <p:spPr bwMode="auto">
          <a:xfrm>
            <a:off x="179392" y="1059656"/>
            <a:ext cx="8713787" cy="35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p:txBody>
      </p:sp>
      <p:sp>
        <p:nvSpPr>
          <p:cNvPr id="1028" name="Rectangle 8"/>
          <p:cNvSpPr>
            <a:spLocks noChangeArrowheads="1"/>
          </p:cNvSpPr>
          <p:nvPr/>
        </p:nvSpPr>
        <p:spPr bwMode="auto">
          <a:xfrm>
            <a:off x="3175" y="4893470"/>
            <a:ext cx="9137650" cy="250032"/>
          </a:xfrm>
          <a:prstGeom prst="rect">
            <a:avLst/>
          </a:prstGeom>
          <a:solidFill>
            <a:srgbClr val="0089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de-DE" altLang="de-DE" sz="2400">
              <a:solidFill>
                <a:schemeClr val="bg1"/>
              </a:solidFill>
            </a:endParaRPr>
          </a:p>
        </p:txBody>
      </p:sp>
      <p:sp>
        <p:nvSpPr>
          <p:cNvPr id="1033" name="Rectangle 9"/>
          <p:cNvSpPr>
            <a:spLocks noChangeArrowheads="1"/>
          </p:cNvSpPr>
          <p:nvPr/>
        </p:nvSpPr>
        <p:spPr bwMode="auto">
          <a:xfrm>
            <a:off x="0" y="4889741"/>
            <a:ext cx="9144000" cy="262252"/>
          </a:xfrm>
          <a:prstGeom prst="rect">
            <a:avLst/>
          </a:prstGeom>
          <a:noFill/>
          <a:ln w="9525">
            <a:noFill/>
            <a:miter lim="800000"/>
            <a:headEnd/>
            <a:tailEnd/>
          </a:ln>
          <a:effectLst/>
        </p:spPr>
        <p:txBody>
          <a:bodyPr lIns="92075" tIns="46038" rIns="92075" bIns="46038"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defRPr/>
            </a:pPr>
            <a:r>
              <a:rPr lang="de-DE" altLang="de-DE" sz="1100" dirty="0">
                <a:solidFill>
                  <a:schemeClr val="bg1"/>
                </a:solidFill>
              </a:rPr>
              <a:t>									</a:t>
            </a:r>
            <a:r>
              <a:rPr lang="de-DE" altLang="de-DE" sz="1000" dirty="0">
                <a:solidFill>
                  <a:schemeClr val="bg1"/>
                </a:solidFill>
              </a:rPr>
              <a:t>Folie  </a:t>
            </a:r>
            <a:fld id="{169B52B7-C34E-4B7C-8D47-C62AC6B6090D}" type="slidenum">
              <a:rPr lang="de-DE" altLang="de-DE" sz="1000" smtClean="0">
                <a:solidFill>
                  <a:schemeClr val="bg1"/>
                </a:solidFill>
              </a:rPr>
              <a:pPr eaLnBrk="0" hangingPunct="0">
                <a:defRPr/>
              </a:pPr>
              <a:t>‹#›</a:t>
            </a:fld>
            <a:r>
              <a:rPr lang="de-DE" altLang="de-DE" sz="1000" dirty="0">
                <a:solidFill>
                  <a:schemeClr val="bg1"/>
                </a:solidFill>
              </a:rPr>
              <a:t> </a:t>
            </a:r>
          </a:p>
        </p:txBody>
      </p:sp>
      <p:sp>
        <p:nvSpPr>
          <p:cNvPr id="1030" name="Rectangle 7"/>
          <p:cNvSpPr>
            <a:spLocks noChangeArrowheads="1"/>
          </p:cNvSpPr>
          <p:nvPr/>
        </p:nvSpPr>
        <p:spPr bwMode="auto">
          <a:xfrm>
            <a:off x="0" y="720329"/>
            <a:ext cx="9144000" cy="114300"/>
          </a:xfrm>
          <a:prstGeom prst="rect">
            <a:avLst/>
          </a:prstGeom>
          <a:solidFill>
            <a:srgbClr val="0089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20000"/>
              </a:spcBef>
              <a:buFontTx/>
              <a:buChar char="•"/>
              <a:defRPr/>
            </a:pPr>
            <a:endParaRPr lang="de-DE" altLang="de-DE" sz="1600"/>
          </a:p>
        </p:txBody>
      </p:sp>
      <p:pic>
        <p:nvPicPr>
          <p:cNvPr id="1031" name="Grafik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7099672" y="231518"/>
            <a:ext cx="17208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ptodate.com/contents/sarilumab-drug-information?search=undefined&amp;topicRef=127429&amp;source=see_link" TargetMode="External"/><Relationship Id="rId2" Type="http://schemas.openxmlformats.org/officeDocument/2006/relationships/hyperlink" Target="https://www.uptodate.com/contents/tocilizumab-drug-information?search=undefined&amp;topicRef=127429&amp;source=see_link"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uptodate.com/contents/remdesivir-drug-information?search=undefined&amp;topicRef=127429&amp;source=see_lin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rki.de/covid-19-therapie-stakob"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1560" y="1203598"/>
            <a:ext cx="7920880" cy="2585323"/>
          </a:xfrm>
          <a:prstGeom prst="rect">
            <a:avLst/>
          </a:prstGeom>
          <a:noFill/>
        </p:spPr>
        <p:txBody>
          <a:bodyPr wrap="square" rtlCol="0">
            <a:spAutoFit/>
          </a:bodyPr>
          <a:lstStyle/>
          <a:p>
            <a:pPr algn="ctr"/>
            <a:r>
              <a:rPr lang="de-DE" sz="2800" b="1" dirty="0" err="1"/>
              <a:t>Pharmacotherapy</a:t>
            </a:r>
            <a:r>
              <a:rPr lang="de-DE" sz="2800" b="1" dirty="0"/>
              <a:t> – </a:t>
            </a:r>
          </a:p>
          <a:p>
            <a:pPr algn="ctr"/>
            <a:r>
              <a:rPr lang="de-DE" sz="2800" b="1" dirty="0"/>
              <a:t>COVID19 – </a:t>
            </a:r>
            <a:r>
              <a:rPr lang="de-DE" sz="2800" b="1" dirty="0" err="1"/>
              <a:t>Repurposed</a:t>
            </a:r>
            <a:r>
              <a:rPr lang="de-DE" sz="2800" b="1" dirty="0"/>
              <a:t> </a:t>
            </a:r>
            <a:r>
              <a:rPr lang="de-DE" sz="2800" b="1" dirty="0" err="1"/>
              <a:t>drugs</a:t>
            </a:r>
            <a:r>
              <a:rPr lang="de-DE" sz="2800" b="1" dirty="0"/>
              <a:t> </a:t>
            </a:r>
            <a:r>
              <a:rPr lang="de-DE" sz="2800" b="1" dirty="0" err="1"/>
              <a:t>and</a:t>
            </a:r>
            <a:r>
              <a:rPr lang="de-DE" sz="2800" b="1" dirty="0"/>
              <a:t> </a:t>
            </a:r>
            <a:r>
              <a:rPr lang="de-DE" sz="2800" b="1" dirty="0" err="1"/>
              <a:t>treatment</a:t>
            </a:r>
            <a:endParaRPr lang="de-DE" sz="2800" b="1" dirty="0"/>
          </a:p>
          <a:p>
            <a:pPr algn="ctr"/>
            <a:endParaRPr lang="de-DE" sz="2800" dirty="0"/>
          </a:p>
          <a:p>
            <a:pPr algn="ctr"/>
            <a:r>
              <a:rPr lang="de-DE" sz="2400" b="1" dirty="0"/>
              <a:t>Steffen </a:t>
            </a:r>
            <a:r>
              <a:rPr lang="de-DE" sz="2400" b="1" dirty="0" err="1"/>
              <a:t>Pelzl</a:t>
            </a:r>
            <a:r>
              <a:rPr lang="de-DE" sz="2400" b="1" dirty="0"/>
              <a:t>, </a:t>
            </a:r>
            <a:r>
              <a:rPr lang="de-DE" sz="2400" b="1" dirty="0" err="1"/>
              <a:t>PharmD</a:t>
            </a:r>
            <a:r>
              <a:rPr lang="de-DE" sz="2400" b="1" dirty="0"/>
              <a:t>, </a:t>
            </a:r>
            <a:r>
              <a:rPr lang="de-DE" sz="2400" b="1" dirty="0" err="1"/>
              <a:t>PhD</a:t>
            </a:r>
            <a:endParaRPr lang="de-DE" sz="2400" b="1" dirty="0"/>
          </a:p>
          <a:p>
            <a:pPr algn="ctr"/>
            <a:endParaRPr lang="de-DE" dirty="0"/>
          </a:p>
          <a:p>
            <a:pPr algn="ctr"/>
            <a:r>
              <a:rPr lang="de-DE" dirty="0"/>
              <a:t>SLK-Kliniken Heilbronn GmbH</a:t>
            </a:r>
          </a:p>
          <a:p>
            <a:pPr algn="ctr"/>
            <a:r>
              <a:rPr lang="de-DE" dirty="0"/>
              <a:t>Heilbronn, Germany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840880"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err="1">
                <a:solidFill>
                  <a:srgbClr val="7030A0"/>
                </a:solidFill>
              </a:rPr>
              <a:t>host</a:t>
            </a:r>
            <a:r>
              <a:rPr lang="de-DE" altLang="de-DE" sz="2000" b="0" dirty="0">
                <a:solidFill>
                  <a:srgbClr val="7030A0"/>
                </a:solidFill>
              </a:rPr>
              <a:t> </a:t>
            </a:r>
            <a:r>
              <a:rPr lang="de-DE" altLang="de-DE" sz="2000" b="0" dirty="0" err="1">
                <a:solidFill>
                  <a:srgbClr val="7030A0"/>
                </a:solidFill>
              </a:rPr>
              <a:t>inflammatory</a:t>
            </a:r>
            <a:r>
              <a:rPr lang="de-DE" altLang="de-DE" sz="2000" b="0" dirty="0">
                <a:solidFill>
                  <a:srgbClr val="7030A0"/>
                </a:solidFill>
              </a:rPr>
              <a:t> </a:t>
            </a:r>
            <a:r>
              <a:rPr lang="de-DE" altLang="de-DE" sz="2000" b="0" dirty="0" err="1">
                <a:solidFill>
                  <a:srgbClr val="7030A0"/>
                </a:solidFill>
              </a:rPr>
              <a:t>response</a:t>
            </a:r>
            <a:r>
              <a:rPr lang="de-DE" altLang="de-DE" sz="2000" b="0" dirty="0">
                <a:solidFill>
                  <a:srgbClr val="7030A0"/>
                </a:solidFill>
              </a:rPr>
              <a:t> – </a:t>
            </a:r>
            <a:r>
              <a:rPr lang="de-DE" altLang="de-DE" sz="2000" b="0" dirty="0" err="1">
                <a:solidFill>
                  <a:srgbClr val="7030A0"/>
                </a:solidFill>
              </a:rPr>
              <a:t>hyperinflammation</a:t>
            </a:r>
            <a:r>
              <a:rPr lang="de-DE" altLang="de-DE" sz="2000" b="0" dirty="0">
                <a:solidFill>
                  <a:srgbClr val="7030A0"/>
                </a:solidFill>
              </a:rPr>
              <a:t> </a:t>
            </a:r>
            <a:r>
              <a:rPr lang="de-DE" altLang="de-DE" sz="2000" b="0" dirty="0" err="1">
                <a:solidFill>
                  <a:srgbClr val="7030A0"/>
                </a:solidFill>
              </a:rPr>
              <a:t>phase</a:t>
            </a:r>
            <a:endParaRPr lang="de-DE" altLang="de-DE" sz="2000" b="0" dirty="0">
              <a:solidFill>
                <a:srgbClr val="7030A0"/>
              </a:solidFill>
            </a:endParaRPr>
          </a:p>
        </p:txBody>
      </p:sp>
      <p:sp>
        <p:nvSpPr>
          <p:cNvPr id="6" name="Rechteck 5"/>
          <p:cNvSpPr/>
          <p:nvPr/>
        </p:nvSpPr>
        <p:spPr>
          <a:xfrm>
            <a:off x="4139953" y="4137342"/>
            <a:ext cx="5040560" cy="738664"/>
          </a:xfrm>
          <a:prstGeom prst="rect">
            <a:avLst/>
          </a:prstGeom>
        </p:spPr>
        <p:txBody>
          <a:bodyPr wrap="square">
            <a:spAutoFit/>
          </a:bodyPr>
          <a:lstStyle/>
          <a:p>
            <a:r>
              <a:rPr lang="de-DE" sz="700" dirty="0">
                <a:solidFill>
                  <a:schemeClr val="bg2">
                    <a:lumMod val="10000"/>
                  </a:schemeClr>
                </a:solidFill>
                <a:latin typeface="BlinkMacSystemFont"/>
              </a:rPr>
              <a:t>Mehta et al., Lancet, 2020, Mar 28, 395</a:t>
            </a:r>
          </a:p>
          <a:p>
            <a:r>
              <a:rPr lang="de-DE" sz="700" dirty="0">
                <a:solidFill>
                  <a:schemeClr val="bg2">
                    <a:lumMod val="10000"/>
                  </a:schemeClr>
                </a:solidFill>
                <a:latin typeface="BlinkMacSystemFont"/>
              </a:rPr>
              <a:t>Stone et al., </a:t>
            </a:r>
            <a:r>
              <a:rPr lang="en-US" sz="700" dirty="0">
                <a:solidFill>
                  <a:schemeClr val="bg2">
                    <a:lumMod val="10000"/>
                  </a:schemeClr>
                </a:solidFill>
                <a:latin typeface="BlinkMacSystemFont"/>
              </a:rPr>
              <a:t>N </a:t>
            </a:r>
            <a:r>
              <a:rPr lang="en-US" sz="700" dirty="0" err="1">
                <a:solidFill>
                  <a:schemeClr val="bg2">
                    <a:lumMod val="10000"/>
                  </a:schemeClr>
                </a:solidFill>
                <a:latin typeface="BlinkMacSystemFont"/>
              </a:rPr>
              <a:t>Engl</a:t>
            </a:r>
            <a:r>
              <a:rPr lang="en-US" sz="700" dirty="0">
                <a:solidFill>
                  <a:schemeClr val="bg2">
                    <a:lumMod val="10000"/>
                  </a:schemeClr>
                </a:solidFill>
                <a:latin typeface="BlinkMacSystemFont"/>
              </a:rPr>
              <a:t> J Med., 2020, Oct 21, 383</a:t>
            </a:r>
          </a:p>
          <a:p>
            <a:r>
              <a:rPr lang="en-US" sz="700" dirty="0" err="1">
                <a:solidFill>
                  <a:schemeClr val="bg2">
                    <a:lumMod val="10000"/>
                  </a:schemeClr>
                </a:solidFill>
                <a:latin typeface="BlinkMacSystemFont"/>
              </a:rPr>
              <a:t>Hermine</a:t>
            </a:r>
            <a:r>
              <a:rPr lang="en-US" sz="700" dirty="0">
                <a:solidFill>
                  <a:schemeClr val="bg2">
                    <a:lumMod val="10000"/>
                  </a:schemeClr>
                </a:solidFill>
                <a:latin typeface="BlinkMacSystemFont"/>
              </a:rPr>
              <a:t> et al., JAMA Intern Med., 2021, Jan 1, 181</a:t>
            </a:r>
          </a:p>
          <a:p>
            <a:r>
              <a:rPr lang="en-US" sz="700" dirty="0" err="1">
                <a:solidFill>
                  <a:schemeClr val="bg2">
                    <a:lumMod val="10000"/>
                  </a:schemeClr>
                </a:solidFill>
                <a:latin typeface="BlinkMacSystemFont"/>
              </a:rPr>
              <a:t>Salvarani</a:t>
            </a:r>
            <a:r>
              <a:rPr lang="en-US" sz="700" dirty="0">
                <a:solidFill>
                  <a:schemeClr val="bg2">
                    <a:lumMod val="10000"/>
                  </a:schemeClr>
                </a:solidFill>
                <a:latin typeface="BlinkMacSystemFont"/>
              </a:rPr>
              <a:t> et al., JAMA Intern Med., 2021, Jan 1, 181</a:t>
            </a:r>
          </a:p>
          <a:p>
            <a:r>
              <a:rPr lang="de-DE" sz="700" dirty="0">
                <a:solidFill>
                  <a:schemeClr val="bg2">
                    <a:lumMod val="10000"/>
                  </a:schemeClr>
                </a:solidFill>
                <a:latin typeface="BlinkMacSystemFont"/>
              </a:rPr>
              <a:t>Salama et al., </a:t>
            </a:r>
            <a:r>
              <a:rPr lang="en-US" sz="700" dirty="0">
                <a:solidFill>
                  <a:schemeClr val="bg2">
                    <a:lumMod val="10000"/>
                  </a:schemeClr>
                </a:solidFill>
                <a:latin typeface="BlinkMacSystemFont"/>
              </a:rPr>
              <a:t>N </a:t>
            </a:r>
            <a:r>
              <a:rPr lang="en-US" sz="700" dirty="0" err="1">
                <a:solidFill>
                  <a:schemeClr val="bg2">
                    <a:lumMod val="10000"/>
                  </a:schemeClr>
                </a:solidFill>
                <a:latin typeface="BlinkMacSystemFont"/>
              </a:rPr>
              <a:t>Engl</a:t>
            </a:r>
            <a:r>
              <a:rPr lang="en-US" sz="700" dirty="0">
                <a:solidFill>
                  <a:schemeClr val="bg2">
                    <a:lumMod val="10000"/>
                  </a:schemeClr>
                </a:solidFill>
                <a:latin typeface="BlinkMacSystemFont"/>
              </a:rPr>
              <a:t> J Med. 2021, Jan 7, 384</a:t>
            </a:r>
          </a:p>
          <a:p>
            <a:r>
              <a:rPr lang="en-US" sz="700" dirty="0">
                <a:solidFill>
                  <a:schemeClr val="bg2">
                    <a:lumMod val="10000"/>
                  </a:schemeClr>
                </a:solidFill>
                <a:latin typeface="BlinkMacSystemFont"/>
              </a:rPr>
              <a:t>Gordon et al., https://www.medrxiv.org/content/10.1101/2021.01.07.21249390v2.full.pdf (Accessed on January 19, 2021)</a:t>
            </a:r>
          </a:p>
        </p:txBody>
      </p:sp>
      <p:sp>
        <p:nvSpPr>
          <p:cNvPr id="4" name="Rechteck 3"/>
          <p:cNvSpPr/>
          <p:nvPr/>
        </p:nvSpPr>
        <p:spPr>
          <a:xfrm>
            <a:off x="395536" y="987574"/>
            <a:ext cx="8280920" cy="1200329"/>
          </a:xfrm>
          <a:prstGeom prst="rect">
            <a:avLst/>
          </a:prstGeom>
        </p:spPr>
        <p:txBody>
          <a:bodyPr wrap="square">
            <a:spAutoFit/>
          </a:bodyPr>
          <a:lstStyle/>
          <a:p>
            <a:pPr>
              <a:spcBef>
                <a:spcPts val="600"/>
              </a:spcBef>
            </a:pPr>
            <a:r>
              <a:rPr lang="en-US" sz="1600" dirty="0">
                <a:solidFill>
                  <a:srgbClr val="FF0000"/>
                </a:solidFill>
              </a:rPr>
              <a:t>Background</a:t>
            </a:r>
          </a:p>
          <a:p>
            <a:pPr marL="171450" indent="-171450">
              <a:spcBef>
                <a:spcPts val="1200"/>
              </a:spcBef>
              <a:buFont typeface="Arial" panose="020B0604020202020204" pitchFamily="34" charset="0"/>
              <a:buChar char="•"/>
            </a:pPr>
            <a:r>
              <a:rPr lang="en-US" sz="1200" dirty="0"/>
              <a:t>Critical COVID-19 - elevated inflammatory markers (D-dimer, ferritin) and elevated pro-inflammatory cytokines (IL-6)</a:t>
            </a:r>
          </a:p>
          <a:p>
            <a:pPr marL="171450" indent="-171450">
              <a:spcBef>
                <a:spcPts val="600"/>
              </a:spcBef>
              <a:buFont typeface="Arial" panose="020B0604020202020204" pitchFamily="34" charset="0"/>
              <a:buChar char="•"/>
            </a:pPr>
            <a:r>
              <a:rPr lang="en-US" sz="1200" dirty="0"/>
              <a:t>Blocking inflammatory pathway may prevent disease progression</a:t>
            </a:r>
          </a:p>
          <a:p>
            <a:pPr marL="171450" indent="-171450">
              <a:spcBef>
                <a:spcPts val="600"/>
              </a:spcBef>
              <a:buFont typeface="Arial" panose="020B0604020202020204" pitchFamily="34" charset="0"/>
              <a:buChar char="•"/>
            </a:pPr>
            <a:r>
              <a:rPr lang="en-US" sz="1200" dirty="0"/>
              <a:t>Several agents that target IL-6 pathway have been evaluated in randomized trials for treatment of COVID-19</a:t>
            </a:r>
          </a:p>
        </p:txBody>
      </p:sp>
      <p:sp>
        <p:nvSpPr>
          <p:cNvPr id="9" name="Rechteck 8"/>
          <p:cNvSpPr/>
          <p:nvPr/>
        </p:nvSpPr>
        <p:spPr>
          <a:xfrm>
            <a:off x="395536" y="2235517"/>
            <a:ext cx="8280920" cy="861774"/>
          </a:xfrm>
          <a:prstGeom prst="rect">
            <a:avLst/>
          </a:prstGeom>
        </p:spPr>
        <p:txBody>
          <a:bodyPr wrap="square">
            <a:spAutoFit/>
          </a:bodyPr>
          <a:lstStyle/>
          <a:p>
            <a:pPr>
              <a:spcBef>
                <a:spcPts val="600"/>
              </a:spcBef>
            </a:pPr>
            <a:r>
              <a:rPr lang="en-US" sz="1600" dirty="0">
                <a:solidFill>
                  <a:srgbClr val="FF0000"/>
                </a:solidFill>
              </a:rPr>
              <a:t>Clinical trials</a:t>
            </a:r>
          </a:p>
          <a:p>
            <a:pPr marL="171450" indent="-171450">
              <a:spcBef>
                <a:spcPts val="1200"/>
              </a:spcBef>
              <a:buFont typeface="Arial" panose="020B0604020202020204" pitchFamily="34" charset="0"/>
              <a:buChar char="•"/>
            </a:pPr>
            <a:r>
              <a:rPr lang="en-US" sz="1200" dirty="0"/>
              <a:t>Results from randomized trials, have been mixed, and several trials do not indicate a mortality benefit or other clear clinical benefit</a:t>
            </a:r>
          </a:p>
        </p:txBody>
      </p:sp>
    </p:spTree>
    <p:extLst>
      <p:ext uri="{BB962C8B-B14F-4D97-AF65-F5344CB8AC3E}">
        <p14:creationId xmlns:p14="http://schemas.microsoft.com/office/powerpoint/2010/main" val="357840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840880"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err="1">
                <a:solidFill>
                  <a:srgbClr val="7030A0"/>
                </a:solidFill>
              </a:rPr>
              <a:t>host</a:t>
            </a:r>
            <a:r>
              <a:rPr lang="de-DE" altLang="de-DE" sz="2000" b="0" dirty="0">
                <a:solidFill>
                  <a:srgbClr val="7030A0"/>
                </a:solidFill>
              </a:rPr>
              <a:t> </a:t>
            </a:r>
            <a:r>
              <a:rPr lang="de-DE" altLang="de-DE" sz="2000" b="0" dirty="0" err="1">
                <a:solidFill>
                  <a:srgbClr val="7030A0"/>
                </a:solidFill>
              </a:rPr>
              <a:t>inflammatory</a:t>
            </a:r>
            <a:r>
              <a:rPr lang="de-DE" altLang="de-DE" sz="2000" b="0" dirty="0">
                <a:solidFill>
                  <a:srgbClr val="7030A0"/>
                </a:solidFill>
              </a:rPr>
              <a:t> </a:t>
            </a:r>
            <a:r>
              <a:rPr lang="de-DE" altLang="de-DE" sz="2000" b="0" dirty="0" err="1">
                <a:solidFill>
                  <a:srgbClr val="7030A0"/>
                </a:solidFill>
              </a:rPr>
              <a:t>response</a:t>
            </a:r>
            <a:r>
              <a:rPr lang="de-DE" altLang="de-DE" sz="2000" b="0" dirty="0">
                <a:solidFill>
                  <a:srgbClr val="7030A0"/>
                </a:solidFill>
              </a:rPr>
              <a:t> – </a:t>
            </a:r>
            <a:r>
              <a:rPr lang="de-DE" altLang="de-DE" sz="2000" b="0" dirty="0" err="1">
                <a:solidFill>
                  <a:srgbClr val="7030A0"/>
                </a:solidFill>
              </a:rPr>
              <a:t>hyperinflammation</a:t>
            </a:r>
            <a:r>
              <a:rPr lang="de-DE" altLang="de-DE" sz="2000" b="0" dirty="0">
                <a:solidFill>
                  <a:srgbClr val="7030A0"/>
                </a:solidFill>
              </a:rPr>
              <a:t> </a:t>
            </a:r>
            <a:r>
              <a:rPr lang="de-DE" altLang="de-DE" sz="2000" b="0" dirty="0" err="1">
                <a:solidFill>
                  <a:srgbClr val="7030A0"/>
                </a:solidFill>
              </a:rPr>
              <a:t>phase</a:t>
            </a:r>
            <a:endParaRPr lang="de-DE" altLang="de-DE" sz="2000" b="0" dirty="0">
              <a:solidFill>
                <a:srgbClr val="7030A0"/>
              </a:solidFill>
            </a:endParaRPr>
          </a:p>
        </p:txBody>
      </p:sp>
      <p:sp>
        <p:nvSpPr>
          <p:cNvPr id="4" name="Rechteck 3"/>
          <p:cNvSpPr/>
          <p:nvPr/>
        </p:nvSpPr>
        <p:spPr>
          <a:xfrm>
            <a:off x="4101047" y="4659982"/>
            <a:ext cx="5022304" cy="200055"/>
          </a:xfrm>
          <a:prstGeom prst="rect">
            <a:avLst/>
          </a:prstGeom>
        </p:spPr>
        <p:txBody>
          <a:bodyPr wrap="square">
            <a:spAutoFit/>
          </a:bodyPr>
          <a:lstStyle/>
          <a:p>
            <a:r>
              <a:rPr lang="en-US" sz="700" dirty="0">
                <a:solidFill>
                  <a:schemeClr val="bg2">
                    <a:lumMod val="10000"/>
                  </a:schemeClr>
                </a:solidFill>
              </a:rPr>
              <a:t>Gordon et al., https://www.medrxiv.org/content/10.1101/2021.01.07.21249390v2.full.pdf (Accessed on January 19, 2021)</a:t>
            </a:r>
          </a:p>
        </p:txBody>
      </p:sp>
      <p:sp>
        <p:nvSpPr>
          <p:cNvPr id="7" name="Rechteck 6"/>
          <p:cNvSpPr/>
          <p:nvPr/>
        </p:nvSpPr>
        <p:spPr>
          <a:xfrm>
            <a:off x="251520" y="1635646"/>
            <a:ext cx="8496944" cy="1477328"/>
          </a:xfrm>
          <a:prstGeom prst="rect">
            <a:avLst/>
          </a:prstGeom>
        </p:spPr>
        <p:txBody>
          <a:bodyPr wrap="square">
            <a:spAutoFit/>
          </a:bodyPr>
          <a:lstStyle/>
          <a:p>
            <a:r>
              <a:rPr lang="en-US" sz="1000" dirty="0"/>
              <a:t>open-label international randomized trial of 803 patients with severe COVID-19 who were admitted to the intensive care unit and required either respiratory or cardiovascular support</a:t>
            </a:r>
          </a:p>
          <a:p>
            <a:endParaRPr lang="en-US" sz="1000" u="sng" dirty="0">
              <a:hlinkClick r:id="rId2"/>
            </a:endParaRPr>
          </a:p>
          <a:p>
            <a:r>
              <a:rPr lang="en-US" sz="1000" u="sng" dirty="0" err="1">
                <a:hlinkClick r:id="rId2"/>
              </a:rPr>
              <a:t>Tocilizumab</a:t>
            </a:r>
            <a:r>
              <a:rPr lang="en-US" sz="1000" dirty="0"/>
              <a:t> (n = 353) and </a:t>
            </a:r>
            <a:r>
              <a:rPr lang="en-US" sz="1000" u="sng" dirty="0" err="1">
                <a:hlinkClick r:id="rId3"/>
              </a:rPr>
              <a:t>sarilumab</a:t>
            </a:r>
            <a:r>
              <a:rPr lang="en-US" sz="1000" dirty="0"/>
              <a:t> (n = 48) each reduced in-hospital mortality compared with standard of care (28 and 22 versus 36 percent; odds ratio for hospital survival 1.64, 95% </a:t>
            </a:r>
            <a:r>
              <a:rPr lang="en-US" sz="1000" dirty="0" err="1"/>
              <a:t>CrI</a:t>
            </a:r>
            <a:r>
              <a:rPr lang="en-US" sz="1000" dirty="0"/>
              <a:t> 1.14-2.35 for </a:t>
            </a:r>
            <a:r>
              <a:rPr lang="en-US" sz="1000" dirty="0" err="1"/>
              <a:t>tocilizumab</a:t>
            </a:r>
            <a:r>
              <a:rPr lang="en-US" sz="1000" dirty="0"/>
              <a:t> and 2.01, 95% </a:t>
            </a:r>
            <a:r>
              <a:rPr lang="en-US" sz="1000" dirty="0" err="1"/>
              <a:t>CrI</a:t>
            </a:r>
            <a:r>
              <a:rPr lang="en-US" sz="1000" dirty="0"/>
              <a:t> 1.18-4.1 for </a:t>
            </a:r>
            <a:r>
              <a:rPr lang="en-US" sz="1000" dirty="0" err="1"/>
              <a:t>sarilumab</a:t>
            </a:r>
            <a:r>
              <a:rPr lang="en-US" sz="1000" dirty="0"/>
              <a:t>).</a:t>
            </a:r>
          </a:p>
          <a:p>
            <a:endParaRPr lang="en-US" sz="1000" dirty="0"/>
          </a:p>
          <a:p>
            <a:r>
              <a:rPr lang="en-US" sz="1000" dirty="0"/>
              <a:t>All patients were enrolled within 24 hours of admission to the intensive care unit, &gt;80 percent received concomitant glucocorticoids, and 33 percent received </a:t>
            </a:r>
            <a:r>
              <a:rPr lang="en-US" sz="1000" u="sng" dirty="0" err="1">
                <a:hlinkClick r:id="rId4"/>
              </a:rPr>
              <a:t>remdesivir</a:t>
            </a:r>
            <a:r>
              <a:rPr lang="en-US" sz="1000" dirty="0"/>
              <a:t>.</a:t>
            </a:r>
          </a:p>
          <a:p>
            <a:endParaRPr lang="en-US" sz="1000" dirty="0"/>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5136"/>
          <a:stretch/>
        </p:blipFill>
        <p:spPr bwMode="auto">
          <a:xfrm>
            <a:off x="81533" y="843558"/>
            <a:ext cx="4821430" cy="79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041248"/>
            <a:ext cx="3308623" cy="174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40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35576" y="987574"/>
            <a:ext cx="8240880" cy="1446550"/>
          </a:xfrm>
          <a:prstGeom prst="rect">
            <a:avLst/>
          </a:prstGeom>
          <a:noFill/>
        </p:spPr>
        <p:txBody>
          <a:bodyPr wrap="square" rtlCol="0">
            <a:spAutoFit/>
          </a:bodyPr>
          <a:lstStyle/>
          <a:p>
            <a:r>
              <a:rPr lang="en-US" sz="1600" dirty="0">
                <a:solidFill>
                  <a:srgbClr val="FF0000"/>
                </a:solidFill>
              </a:rPr>
              <a:t>Evaluation of trial results</a:t>
            </a:r>
          </a:p>
          <a:p>
            <a:endParaRPr lang="en-US" sz="1200" dirty="0"/>
          </a:p>
          <a:p>
            <a:r>
              <a:rPr lang="en-US" sz="1200" dirty="0"/>
              <a:t>Overall mortality rates in other trials were lower, suggesting a more severely ill population in this trial.</a:t>
            </a:r>
          </a:p>
          <a:p>
            <a:endParaRPr lang="en-US" sz="1200" dirty="0"/>
          </a:p>
          <a:p>
            <a:r>
              <a:rPr lang="en-US" sz="1200" dirty="0"/>
              <a:t>IL-6 inhibitors can benefit a selected group of critically ill patients who are treated early (</a:t>
            </a:r>
            <a:r>
              <a:rPr lang="en-US" sz="1200" dirty="0" err="1"/>
              <a:t>eg</a:t>
            </a:r>
            <a:r>
              <a:rPr lang="en-US" sz="1200" dirty="0"/>
              <a:t>, within 24 hours) in the course of critical illness.</a:t>
            </a:r>
          </a:p>
          <a:p>
            <a:endParaRPr lang="en-US" sz="1200" dirty="0"/>
          </a:p>
        </p:txBody>
      </p:sp>
      <p:sp>
        <p:nvSpPr>
          <p:cNvPr id="7" name="Rectangle 5"/>
          <p:cNvSpPr>
            <a:spLocks noGrp="1" noChangeArrowheads="1"/>
          </p:cNvSpPr>
          <p:nvPr>
            <p:ph type="title"/>
          </p:nvPr>
        </p:nvSpPr>
        <p:spPr>
          <a:xfrm>
            <a:off x="179392" y="145258"/>
            <a:ext cx="6840880"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err="1">
                <a:solidFill>
                  <a:srgbClr val="7030A0"/>
                </a:solidFill>
              </a:rPr>
              <a:t>host</a:t>
            </a:r>
            <a:r>
              <a:rPr lang="de-DE" altLang="de-DE" sz="2000" b="0" dirty="0">
                <a:solidFill>
                  <a:srgbClr val="7030A0"/>
                </a:solidFill>
              </a:rPr>
              <a:t> </a:t>
            </a:r>
            <a:r>
              <a:rPr lang="de-DE" altLang="de-DE" sz="2000" b="0" dirty="0" err="1">
                <a:solidFill>
                  <a:srgbClr val="7030A0"/>
                </a:solidFill>
              </a:rPr>
              <a:t>inflammatory</a:t>
            </a:r>
            <a:r>
              <a:rPr lang="de-DE" altLang="de-DE" sz="2000" b="0" dirty="0">
                <a:solidFill>
                  <a:srgbClr val="7030A0"/>
                </a:solidFill>
              </a:rPr>
              <a:t> </a:t>
            </a:r>
            <a:r>
              <a:rPr lang="de-DE" altLang="de-DE" sz="2000" b="0" dirty="0" err="1">
                <a:solidFill>
                  <a:srgbClr val="7030A0"/>
                </a:solidFill>
              </a:rPr>
              <a:t>response</a:t>
            </a:r>
            <a:r>
              <a:rPr lang="de-DE" altLang="de-DE" sz="2000" b="0" dirty="0">
                <a:solidFill>
                  <a:srgbClr val="7030A0"/>
                </a:solidFill>
              </a:rPr>
              <a:t> – </a:t>
            </a:r>
            <a:r>
              <a:rPr lang="de-DE" altLang="de-DE" sz="2000" b="0" dirty="0" err="1">
                <a:solidFill>
                  <a:srgbClr val="7030A0"/>
                </a:solidFill>
              </a:rPr>
              <a:t>hyperinflammation</a:t>
            </a:r>
            <a:r>
              <a:rPr lang="de-DE" altLang="de-DE" sz="2000" b="0" dirty="0">
                <a:solidFill>
                  <a:srgbClr val="7030A0"/>
                </a:solidFill>
              </a:rPr>
              <a:t> </a:t>
            </a:r>
            <a:r>
              <a:rPr lang="de-DE" altLang="de-DE" sz="2000" b="0" dirty="0" err="1">
                <a:solidFill>
                  <a:srgbClr val="7030A0"/>
                </a:solidFill>
              </a:rPr>
              <a:t>phase</a:t>
            </a:r>
            <a:endParaRPr lang="de-DE" altLang="de-DE" sz="2000" b="0" dirty="0">
              <a:solidFill>
                <a:srgbClr val="7030A0"/>
              </a:solidFill>
            </a:endParaRPr>
          </a:p>
        </p:txBody>
      </p:sp>
      <p:sp>
        <p:nvSpPr>
          <p:cNvPr id="9" name="Rechteck 8"/>
          <p:cNvSpPr/>
          <p:nvPr/>
        </p:nvSpPr>
        <p:spPr>
          <a:xfrm>
            <a:off x="7236296" y="4568229"/>
            <a:ext cx="1846406" cy="307777"/>
          </a:xfrm>
          <a:prstGeom prst="rect">
            <a:avLst/>
          </a:prstGeom>
        </p:spPr>
        <p:txBody>
          <a:bodyPr wrap="square">
            <a:spAutoFit/>
          </a:bodyPr>
          <a:lstStyle/>
          <a:p>
            <a:r>
              <a:rPr lang="de-DE" sz="700" dirty="0" err="1">
                <a:solidFill>
                  <a:schemeClr val="bg2">
                    <a:lumMod val="10000"/>
                  </a:schemeClr>
                </a:solidFill>
              </a:rPr>
              <a:t>Shareef</a:t>
            </a:r>
            <a:r>
              <a:rPr lang="de-DE" sz="700" dirty="0">
                <a:solidFill>
                  <a:schemeClr val="bg2">
                    <a:lumMod val="10000"/>
                  </a:schemeClr>
                </a:solidFill>
              </a:rPr>
              <a:t> et al., Blood </a:t>
            </a:r>
            <a:r>
              <a:rPr lang="de-DE" sz="700" dirty="0" err="1">
                <a:solidFill>
                  <a:schemeClr val="bg2">
                    <a:lumMod val="10000"/>
                  </a:schemeClr>
                </a:solidFill>
              </a:rPr>
              <a:t>Purif</a:t>
            </a:r>
            <a:r>
              <a:rPr lang="de-DE" sz="700" dirty="0">
                <a:solidFill>
                  <a:schemeClr val="bg2">
                    <a:lumMod val="10000"/>
                  </a:schemeClr>
                </a:solidFill>
              </a:rPr>
              <a:t>., 2020, May, 28</a:t>
            </a:r>
          </a:p>
          <a:p>
            <a:r>
              <a:rPr lang="de-DE" sz="700" dirty="0">
                <a:solidFill>
                  <a:schemeClr val="bg2">
                    <a:lumMod val="10000"/>
                  </a:schemeClr>
                </a:solidFill>
              </a:rPr>
              <a:t>Chen et al., Ren Fail., 2020, Nov, 42</a:t>
            </a:r>
          </a:p>
        </p:txBody>
      </p:sp>
      <p:grpSp>
        <p:nvGrpSpPr>
          <p:cNvPr id="3" name="Gruppieren 2"/>
          <p:cNvGrpSpPr/>
          <p:nvPr/>
        </p:nvGrpSpPr>
        <p:grpSpPr>
          <a:xfrm>
            <a:off x="435576" y="2283718"/>
            <a:ext cx="8024856" cy="2468017"/>
            <a:chOff x="435576" y="2283718"/>
            <a:chExt cx="8024856" cy="2468017"/>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04"/>
            <a:stretch/>
          </p:blipFill>
          <p:spPr bwMode="auto">
            <a:xfrm>
              <a:off x="1979712" y="2859782"/>
              <a:ext cx="4346295" cy="189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35576" y="2283718"/>
              <a:ext cx="8024856" cy="907941"/>
            </a:xfrm>
            <a:prstGeom prst="rect">
              <a:avLst/>
            </a:prstGeom>
            <a:noFill/>
          </p:spPr>
          <p:txBody>
            <a:bodyPr wrap="square" rtlCol="0">
              <a:spAutoFit/>
            </a:bodyPr>
            <a:lstStyle/>
            <a:p>
              <a:r>
                <a:rPr lang="en-US" sz="1200" dirty="0"/>
                <a:t>Potential role for extracorporeal technologies to absorb cytokines</a:t>
              </a:r>
            </a:p>
            <a:p>
              <a:pPr>
                <a:spcBef>
                  <a:spcPts val="600"/>
                </a:spcBef>
              </a:pPr>
              <a:r>
                <a:rPr lang="en-US" sz="1200" dirty="0"/>
                <a:t>	Coupled-Plasma Filtration Adsorption (CPFA) + </a:t>
              </a:r>
              <a:r>
                <a:rPr lang="de-DE" sz="1200" dirty="0" err="1"/>
                <a:t>Continuous</a:t>
              </a:r>
              <a:r>
                <a:rPr lang="de-DE" sz="1200" dirty="0"/>
                <a:t> </a:t>
              </a:r>
              <a:r>
                <a:rPr lang="de-DE" sz="1200" dirty="0" err="1"/>
                <a:t>Veno-Venous</a:t>
              </a:r>
              <a:r>
                <a:rPr lang="de-DE" sz="1200" dirty="0"/>
                <a:t> </a:t>
              </a:r>
              <a:r>
                <a:rPr lang="de-DE" sz="1200" dirty="0" err="1"/>
                <a:t>Hemofiltration</a:t>
              </a:r>
              <a:r>
                <a:rPr lang="de-DE" sz="1200" dirty="0"/>
                <a:t> (CVVH)</a:t>
              </a:r>
            </a:p>
            <a:p>
              <a:endParaRPr lang="de-DE" sz="1200" dirty="0"/>
            </a:p>
            <a:p>
              <a:endParaRPr lang="de-DE" sz="1200" dirty="0"/>
            </a:p>
          </p:txBody>
        </p:sp>
      </p:grpSp>
    </p:spTree>
    <p:extLst>
      <p:ext uri="{BB962C8B-B14F-4D97-AF65-F5344CB8AC3E}">
        <p14:creationId xmlns:p14="http://schemas.microsoft.com/office/powerpoint/2010/main" val="12775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912888"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1800" b="0" dirty="0" err="1">
                <a:solidFill>
                  <a:srgbClr val="7030A0"/>
                </a:solidFill>
              </a:rPr>
              <a:t>host</a:t>
            </a:r>
            <a:r>
              <a:rPr lang="de-DE" altLang="de-DE" sz="1800" b="0" dirty="0">
                <a:solidFill>
                  <a:srgbClr val="7030A0"/>
                </a:solidFill>
              </a:rPr>
              <a:t> </a:t>
            </a:r>
            <a:r>
              <a:rPr lang="de-DE" altLang="de-DE" sz="1800" b="0" dirty="0" err="1">
                <a:solidFill>
                  <a:srgbClr val="7030A0"/>
                </a:solidFill>
              </a:rPr>
              <a:t>inflammatory</a:t>
            </a:r>
            <a:r>
              <a:rPr lang="de-DE" altLang="de-DE" sz="1800" b="0" dirty="0">
                <a:solidFill>
                  <a:srgbClr val="7030A0"/>
                </a:solidFill>
              </a:rPr>
              <a:t> </a:t>
            </a:r>
            <a:r>
              <a:rPr lang="de-DE" altLang="de-DE" sz="1800" b="0" dirty="0" err="1">
                <a:solidFill>
                  <a:srgbClr val="7030A0"/>
                </a:solidFill>
              </a:rPr>
              <a:t>response</a:t>
            </a:r>
            <a:r>
              <a:rPr lang="de-DE" altLang="de-DE" sz="1800" b="0" dirty="0">
                <a:solidFill>
                  <a:srgbClr val="7030A0"/>
                </a:solidFill>
              </a:rPr>
              <a:t> </a:t>
            </a:r>
            <a:r>
              <a:rPr lang="de-DE" altLang="de-DE" sz="1800" b="0" dirty="0" err="1">
                <a:solidFill>
                  <a:srgbClr val="7030A0"/>
                </a:solidFill>
              </a:rPr>
              <a:t>phase</a:t>
            </a:r>
            <a:r>
              <a:rPr lang="de-DE" altLang="de-DE" sz="1800" b="0" dirty="0">
                <a:solidFill>
                  <a:srgbClr val="7030A0"/>
                </a:solidFill>
              </a:rPr>
              <a:t> – </a:t>
            </a:r>
            <a:r>
              <a:rPr lang="de-DE" altLang="de-DE" sz="1800" b="0" dirty="0" err="1">
                <a:solidFill>
                  <a:srgbClr val="7030A0"/>
                </a:solidFill>
              </a:rPr>
              <a:t>coagulation</a:t>
            </a:r>
            <a:r>
              <a:rPr lang="de-DE" altLang="de-DE" sz="1800" b="0" dirty="0">
                <a:solidFill>
                  <a:srgbClr val="7030A0"/>
                </a:solidFill>
              </a:rPr>
              <a:t> </a:t>
            </a:r>
            <a:r>
              <a:rPr lang="de-DE" altLang="de-DE" sz="1800" b="0" dirty="0" err="1">
                <a:solidFill>
                  <a:srgbClr val="7030A0"/>
                </a:solidFill>
              </a:rPr>
              <a:t>abnormalities</a:t>
            </a:r>
            <a:endParaRPr lang="de-DE" altLang="de-DE" sz="1800" b="0" dirty="0">
              <a:solidFill>
                <a:srgbClr val="7030A0"/>
              </a:solidFill>
            </a:endParaRPr>
          </a:p>
        </p:txBody>
      </p:sp>
      <p:sp>
        <p:nvSpPr>
          <p:cNvPr id="3" name="Rechteck 2"/>
          <p:cNvSpPr/>
          <p:nvPr/>
        </p:nvSpPr>
        <p:spPr>
          <a:xfrm>
            <a:off x="467544" y="2643758"/>
            <a:ext cx="8424936" cy="1477328"/>
          </a:xfrm>
          <a:prstGeom prst="rect">
            <a:avLst/>
          </a:prstGeom>
        </p:spPr>
        <p:txBody>
          <a:bodyPr wrap="square">
            <a:spAutoFit/>
          </a:bodyPr>
          <a:lstStyle/>
          <a:p>
            <a:pPr marL="171450" indent="-171450">
              <a:buFont typeface="Arial" panose="020B0604020202020204" pitchFamily="34" charset="0"/>
              <a:buChar char="•"/>
            </a:pPr>
            <a:r>
              <a:rPr lang="en-US" sz="1000" dirty="0"/>
              <a:t>COVID-19 associated with </a:t>
            </a:r>
            <a:r>
              <a:rPr lang="en-US" sz="1000" dirty="0" err="1"/>
              <a:t>hypercoagulable</a:t>
            </a:r>
            <a:r>
              <a:rPr lang="en-US" sz="1000" dirty="0"/>
              <a:t> state associated with acute inflammatory changes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Fibrinogen and D-dimer increased - modest prolongation of </a:t>
            </a:r>
            <a:r>
              <a:rPr lang="en-US" sz="1000" dirty="0" err="1"/>
              <a:t>prothrombin</a:t>
            </a:r>
            <a:r>
              <a:rPr lang="en-US" sz="1000" dirty="0"/>
              <a:t> time (PT) and activated partial </a:t>
            </a:r>
            <a:r>
              <a:rPr lang="en-US" sz="1000" dirty="0" err="1"/>
              <a:t>thromboplastin</a:t>
            </a:r>
            <a:r>
              <a:rPr lang="en-US" sz="1000" dirty="0"/>
              <a:t> time (</a:t>
            </a:r>
            <a:r>
              <a:rPr lang="en-US" sz="1000" dirty="0" err="1"/>
              <a:t>aPTT</a:t>
            </a:r>
            <a:r>
              <a:rPr lang="en-US" sz="1000" dirty="0"/>
              <a:t>) - mild thrombocytosis or thrombocytopenia</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Risk for venous thromboembolism (VTE) increased - </a:t>
            </a:r>
            <a:r>
              <a:rPr lang="en-US" sz="1000" dirty="0" err="1"/>
              <a:t>prevalences</a:t>
            </a:r>
            <a:r>
              <a:rPr lang="en-US" sz="1000" dirty="0"/>
              <a:t> of 25 to 43 percent in ICU patients - despite prophylactic-dose anticoagulation</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Pulmonary </a:t>
            </a:r>
            <a:r>
              <a:rPr lang="en-US" sz="1000" dirty="0" err="1"/>
              <a:t>microvascular</a:t>
            </a:r>
            <a:r>
              <a:rPr lang="en-US" sz="1000" dirty="0"/>
              <a:t> thrombosis increased - risk for arterial thrombotic events such as stroke and myocardial infarction increased</a:t>
            </a:r>
          </a:p>
          <a:p>
            <a:pPr marL="171450" indent="-171450">
              <a:buFont typeface="Arial" panose="020B0604020202020204" pitchFamily="34" charset="0"/>
              <a:buChar char="•"/>
            </a:pPr>
            <a:endParaRPr lang="en-US" sz="1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76" y="915566"/>
            <a:ext cx="4202608" cy="148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eck 15"/>
          <p:cNvSpPr/>
          <p:nvPr/>
        </p:nvSpPr>
        <p:spPr>
          <a:xfrm>
            <a:off x="6876256" y="4443958"/>
            <a:ext cx="2232248" cy="415498"/>
          </a:xfrm>
          <a:prstGeom prst="rect">
            <a:avLst/>
          </a:prstGeom>
        </p:spPr>
        <p:txBody>
          <a:bodyPr wrap="square">
            <a:spAutoFit/>
          </a:bodyPr>
          <a:lstStyle/>
          <a:p>
            <a:r>
              <a:rPr lang="de-DE" sz="700" dirty="0">
                <a:solidFill>
                  <a:schemeClr val="bg2">
                    <a:lumMod val="10000"/>
                  </a:schemeClr>
                </a:solidFill>
              </a:rPr>
              <a:t>Libby P, Lüscher T, </a:t>
            </a:r>
            <a:r>
              <a:rPr lang="de-DE" sz="700" dirty="0" err="1">
                <a:solidFill>
                  <a:schemeClr val="bg2">
                    <a:lumMod val="10000"/>
                  </a:schemeClr>
                </a:solidFill>
              </a:rPr>
              <a:t>Eur</a:t>
            </a:r>
            <a:r>
              <a:rPr lang="de-DE" sz="700" dirty="0">
                <a:solidFill>
                  <a:schemeClr val="bg2">
                    <a:lumMod val="10000"/>
                  </a:schemeClr>
                </a:solidFill>
              </a:rPr>
              <a:t> Heart J., 2020, Sep 1, 41</a:t>
            </a:r>
            <a:endParaRPr lang="en-US" sz="700" dirty="0">
              <a:solidFill>
                <a:schemeClr val="bg2">
                  <a:lumMod val="10000"/>
                </a:schemeClr>
              </a:solidFill>
            </a:endParaRPr>
          </a:p>
          <a:p>
            <a:r>
              <a:rPr lang="en-US" sz="700" dirty="0">
                <a:solidFill>
                  <a:schemeClr val="bg2">
                    <a:lumMod val="10000"/>
                  </a:schemeClr>
                </a:solidFill>
              </a:rPr>
              <a:t>Connors et al., J </a:t>
            </a:r>
            <a:r>
              <a:rPr lang="en-US" sz="700" dirty="0" err="1">
                <a:solidFill>
                  <a:schemeClr val="bg2">
                    <a:lumMod val="10000"/>
                  </a:schemeClr>
                </a:solidFill>
              </a:rPr>
              <a:t>Thromb</a:t>
            </a:r>
            <a:r>
              <a:rPr lang="en-US" sz="700" dirty="0">
                <a:solidFill>
                  <a:schemeClr val="bg2">
                    <a:lumMod val="10000"/>
                  </a:schemeClr>
                </a:solidFill>
              </a:rPr>
              <a:t> </a:t>
            </a:r>
            <a:r>
              <a:rPr lang="en-US" sz="700" dirty="0" err="1">
                <a:solidFill>
                  <a:schemeClr val="bg2">
                    <a:lumMod val="10000"/>
                  </a:schemeClr>
                </a:solidFill>
              </a:rPr>
              <a:t>Haemost</a:t>
            </a:r>
            <a:r>
              <a:rPr lang="en-US" sz="700" dirty="0">
                <a:solidFill>
                  <a:schemeClr val="bg2">
                    <a:lumMod val="10000"/>
                  </a:schemeClr>
                </a:solidFill>
              </a:rPr>
              <a:t>., 2020, Jul, 18</a:t>
            </a:r>
          </a:p>
          <a:p>
            <a:r>
              <a:rPr lang="it-IT" sz="700" dirty="0">
                <a:solidFill>
                  <a:schemeClr val="bg2">
                    <a:lumMod val="10000"/>
                  </a:schemeClr>
                </a:solidFill>
              </a:rPr>
              <a:t>Allegra et al., </a:t>
            </a:r>
            <a:r>
              <a:rPr lang="it-IT" sz="700" dirty="0" err="1">
                <a:solidFill>
                  <a:schemeClr val="bg2">
                    <a:lumMod val="10000"/>
                  </a:schemeClr>
                </a:solidFill>
              </a:rPr>
              <a:t>Ann</a:t>
            </a:r>
            <a:r>
              <a:rPr lang="it-IT" sz="700" dirty="0">
                <a:solidFill>
                  <a:schemeClr val="bg2">
                    <a:lumMod val="10000"/>
                  </a:schemeClr>
                </a:solidFill>
              </a:rPr>
              <a:t> </a:t>
            </a:r>
            <a:r>
              <a:rPr lang="it-IT" sz="700" dirty="0" err="1">
                <a:solidFill>
                  <a:schemeClr val="bg2">
                    <a:lumMod val="10000"/>
                  </a:schemeClr>
                </a:solidFill>
              </a:rPr>
              <a:t>Hematol</a:t>
            </a:r>
            <a:r>
              <a:rPr lang="it-IT" sz="700" dirty="0">
                <a:solidFill>
                  <a:schemeClr val="bg2">
                    <a:lumMod val="10000"/>
                  </a:schemeClr>
                </a:solidFill>
              </a:rPr>
              <a:t>., 2020, </a:t>
            </a:r>
            <a:r>
              <a:rPr lang="it-IT" sz="700" dirty="0" err="1">
                <a:solidFill>
                  <a:schemeClr val="bg2">
                    <a:lumMod val="10000"/>
                  </a:schemeClr>
                </a:solidFill>
              </a:rPr>
              <a:t>Sep</a:t>
            </a:r>
            <a:r>
              <a:rPr lang="it-IT" sz="700" dirty="0">
                <a:solidFill>
                  <a:schemeClr val="bg2">
                    <a:lumMod val="10000"/>
                  </a:schemeClr>
                </a:solidFill>
              </a:rPr>
              <a:t>, 99</a:t>
            </a:r>
          </a:p>
        </p:txBody>
      </p:sp>
    </p:spTree>
    <p:extLst>
      <p:ext uri="{BB962C8B-B14F-4D97-AF65-F5344CB8AC3E}">
        <p14:creationId xmlns:p14="http://schemas.microsoft.com/office/powerpoint/2010/main" val="35784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79392" y="145258"/>
            <a:ext cx="6912888"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1800" b="0" dirty="0" err="1">
                <a:solidFill>
                  <a:srgbClr val="7030A0"/>
                </a:solidFill>
              </a:rPr>
              <a:t>host</a:t>
            </a:r>
            <a:r>
              <a:rPr lang="de-DE" altLang="de-DE" sz="1800" b="0" dirty="0">
                <a:solidFill>
                  <a:srgbClr val="7030A0"/>
                </a:solidFill>
              </a:rPr>
              <a:t> </a:t>
            </a:r>
            <a:r>
              <a:rPr lang="de-DE" altLang="de-DE" sz="1800" b="0" dirty="0" err="1">
                <a:solidFill>
                  <a:srgbClr val="7030A0"/>
                </a:solidFill>
              </a:rPr>
              <a:t>inflammatory</a:t>
            </a:r>
            <a:r>
              <a:rPr lang="de-DE" altLang="de-DE" sz="1800" b="0" dirty="0">
                <a:solidFill>
                  <a:srgbClr val="7030A0"/>
                </a:solidFill>
              </a:rPr>
              <a:t> </a:t>
            </a:r>
            <a:r>
              <a:rPr lang="de-DE" altLang="de-DE" sz="1800" b="0" dirty="0" err="1">
                <a:solidFill>
                  <a:srgbClr val="7030A0"/>
                </a:solidFill>
              </a:rPr>
              <a:t>response</a:t>
            </a:r>
            <a:r>
              <a:rPr lang="de-DE" altLang="de-DE" sz="1800" b="0" dirty="0">
                <a:solidFill>
                  <a:srgbClr val="7030A0"/>
                </a:solidFill>
              </a:rPr>
              <a:t> </a:t>
            </a:r>
            <a:r>
              <a:rPr lang="de-DE" altLang="de-DE" sz="1800" b="0" dirty="0" err="1">
                <a:solidFill>
                  <a:srgbClr val="7030A0"/>
                </a:solidFill>
              </a:rPr>
              <a:t>phase</a:t>
            </a:r>
            <a:r>
              <a:rPr lang="de-DE" altLang="de-DE" sz="1800" b="0" dirty="0">
                <a:solidFill>
                  <a:srgbClr val="7030A0"/>
                </a:solidFill>
              </a:rPr>
              <a:t> – </a:t>
            </a:r>
            <a:r>
              <a:rPr lang="de-DE" altLang="de-DE" sz="1800" b="0" dirty="0" err="1">
                <a:solidFill>
                  <a:srgbClr val="7030A0"/>
                </a:solidFill>
              </a:rPr>
              <a:t>coagulation</a:t>
            </a:r>
            <a:r>
              <a:rPr lang="de-DE" altLang="de-DE" sz="1800" b="0" dirty="0">
                <a:solidFill>
                  <a:srgbClr val="7030A0"/>
                </a:solidFill>
              </a:rPr>
              <a:t> </a:t>
            </a:r>
            <a:r>
              <a:rPr lang="de-DE" altLang="de-DE" sz="1800" b="0" dirty="0" err="1">
                <a:solidFill>
                  <a:srgbClr val="7030A0"/>
                </a:solidFill>
              </a:rPr>
              <a:t>abnormalities</a:t>
            </a:r>
            <a:endParaRPr lang="de-DE" altLang="de-DE" sz="1800" b="0" dirty="0">
              <a:solidFill>
                <a:srgbClr val="7030A0"/>
              </a:solidFill>
            </a:endParaRPr>
          </a:p>
        </p:txBody>
      </p:sp>
      <p:grpSp>
        <p:nvGrpSpPr>
          <p:cNvPr id="8" name="Gruppieren 7"/>
          <p:cNvGrpSpPr/>
          <p:nvPr/>
        </p:nvGrpSpPr>
        <p:grpSpPr>
          <a:xfrm>
            <a:off x="107504" y="938431"/>
            <a:ext cx="8486792" cy="3791636"/>
            <a:chOff x="284552" y="627534"/>
            <a:chExt cx="8813800" cy="4295692"/>
          </a:xfrm>
        </p:grpSpPr>
        <p:grpSp>
          <p:nvGrpSpPr>
            <p:cNvPr id="9" name="Gruppieren 8"/>
            <p:cNvGrpSpPr/>
            <p:nvPr/>
          </p:nvGrpSpPr>
          <p:grpSpPr>
            <a:xfrm>
              <a:off x="284552" y="627534"/>
              <a:ext cx="8813800" cy="4295692"/>
              <a:chOff x="284552" y="627534"/>
              <a:chExt cx="8813800" cy="4295692"/>
            </a:xfrm>
          </p:grpSpPr>
          <p:grpSp>
            <p:nvGrpSpPr>
              <p:cNvPr id="11" name="Gruppieren 10"/>
              <p:cNvGrpSpPr/>
              <p:nvPr/>
            </p:nvGrpSpPr>
            <p:grpSpPr>
              <a:xfrm>
                <a:off x="284552" y="627534"/>
                <a:ext cx="8813800" cy="4295692"/>
                <a:chOff x="284552" y="627534"/>
                <a:chExt cx="8813800" cy="4295692"/>
              </a:xfrm>
            </p:grpSpPr>
            <p:pic>
              <p:nvPicPr>
                <p:cNvPr id="13" name="Picture 2"/>
                <p:cNvPicPr>
                  <a:picLocks noChangeAspect="1"/>
                </p:cNvPicPr>
                <p:nvPr/>
              </p:nvPicPr>
              <p:blipFill rotWithShape="1">
                <a:blip r:embed="rId2"/>
                <a:srcRect b="33677"/>
                <a:stretch/>
              </p:blipFill>
              <p:spPr>
                <a:xfrm>
                  <a:off x="284552" y="627534"/>
                  <a:ext cx="4406900" cy="4295692"/>
                </a:xfrm>
                <a:prstGeom prst="rect">
                  <a:avLst/>
                </a:prstGeom>
              </p:spPr>
            </p:pic>
            <p:pic>
              <p:nvPicPr>
                <p:cNvPr id="14" name="Picture 2"/>
                <p:cNvPicPr>
                  <a:picLocks noChangeAspect="1"/>
                </p:cNvPicPr>
                <p:nvPr/>
              </p:nvPicPr>
              <p:blipFill rotWithShape="1">
                <a:blip r:embed="rId2"/>
                <a:srcRect t="67038"/>
                <a:stretch/>
              </p:blipFill>
              <p:spPr>
                <a:xfrm>
                  <a:off x="4691452" y="2788301"/>
                  <a:ext cx="4406900" cy="2134925"/>
                </a:xfrm>
                <a:prstGeom prst="rect">
                  <a:avLst/>
                </a:prstGeom>
              </p:spPr>
            </p:pic>
          </p:grpSp>
          <p:sp>
            <p:nvSpPr>
              <p:cNvPr id="12" name="Rechteck 11"/>
              <p:cNvSpPr/>
              <p:nvPr/>
            </p:nvSpPr>
            <p:spPr>
              <a:xfrm>
                <a:off x="6948264" y="4675951"/>
                <a:ext cx="1440160" cy="226650"/>
              </a:xfrm>
              <a:prstGeom prst="rect">
                <a:avLst/>
              </a:prstGeom>
            </p:spPr>
            <p:txBody>
              <a:bodyPr wrap="square">
                <a:spAutoFit/>
              </a:bodyPr>
              <a:lstStyle/>
              <a:p>
                <a:r>
                  <a:rPr lang="de-DE" sz="700" dirty="0" err="1">
                    <a:solidFill>
                      <a:schemeClr val="bg2">
                        <a:lumMod val="10000"/>
                      </a:schemeClr>
                    </a:solidFill>
                  </a:rPr>
                  <a:t>Accessed</a:t>
                </a:r>
                <a:r>
                  <a:rPr lang="de-DE" sz="700" dirty="0">
                    <a:solidFill>
                      <a:schemeClr val="bg2">
                        <a:lumMod val="10000"/>
                      </a:schemeClr>
                    </a:solidFill>
                  </a:rPr>
                  <a:t> on 21 </a:t>
                </a:r>
                <a:r>
                  <a:rPr lang="de-DE" sz="700" dirty="0" err="1">
                    <a:solidFill>
                      <a:schemeClr val="bg2">
                        <a:lumMod val="10000"/>
                      </a:schemeClr>
                    </a:solidFill>
                  </a:rPr>
                  <a:t>January</a:t>
                </a:r>
                <a:r>
                  <a:rPr lang="de-DE" sz="700" dirty="0">
                    <a:solidFill>
                      <a:schemeClr val="bg2">
                        <a:lumMod val="10000"/>
                      </a:schemeClr>
                    </a:solidFill>
                  </a:rPr>
                  <a:t> 2021</a:t>
                </a:r>
              </a:p>
            </p:txBody>
          </p:sp>
        </p:grpSp>
        <p:sp>
          <p:nvSpPr>
            <p:cNvPr id="10" name="Rechteck 9"/>
            <p:cNvSpPr/>
            <p:nvPr/>
          </p:nvSpPr>
          <p:spPr>
            <a:xfrm>
              <a:off x="4691452" y="699542"/>
              <a:ext cx="4345044"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p:cNvGrpSpPr/>
          <p:nvPr/>
        </p:nvGrpSpPr>
        <p:grpSpPr>
          <a:xfrm>
            <a:off x="1093350" y="938431"/>
            <a:ext cx="6515100" cy="2571750"/>
            <a:chOff x="1093350" y="938431"/>
            <a:chExt cx="6515100" cy="257175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350" y="938431"/>
              <a:ext cx="65151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hteck 15"/>
            <p:cNvSpPr/>
            <p:nvPr/>
          </p:nvSpPr>
          <p:spPr>
            <a:xfrm>
              <a:off x="5652120" y="3219822"/>
              <a:ext cx="1872208" cy="200055"/>
            </a:xfrm>
            <a:prstGeom prst="rect">
              <a:avLst/>
            </a:prstGeom>
          </p:spPr>
          <p:txBody>
            <a:bodyPr wrap="square">
              <a:spAutoFit/>
            </a:bodyPr>
            <a:lstStyle/>
            <a:p>
              <a:r>
                <a:rPr lang="en-US" sz="700" dirty="0">
                  <a:solidFill>
                    <a:schemeClr val="bg2">
                      <a:lumMod val="10000"/>
                    </a:schemeClr>
                  </a:solidFill>
                </a:rPr>
                <a:t>J </a:t>
              </a:r>
              <a:r>
                <a:rPr lang="en-US" sz="700" dirty="0" err="1">
                  <a:solidFill>
                    <a:schemeClr val="bg2">
                      <a:lumMod val="10000"/>
                    </a:schemeClr>
                  </a:solidFill>
                </a:rPr>
                <a:t>Thromb</a:t>
              </a:r>
              <a:r>
                <a:rPr lang="en-US" sz="700" dirty="0">
                  <a:solidFill>
                    <a:schemeClr val="bg2">
                      <a:lumMod val="10000"/>
                    </a:schemeClr>
                  </a:solidFill>
                </a:rPr>
                <a:t> Thrombolysis., 2020, Aug, 24</a:t>
              </a:r>
              <a:endParaRPr lang="de-DE" sz="700" dirty="0">
                <a:solidFill>
                  <a:schemeClr val="bg2">
                    <a:lumMod val="10000"/>
                  </a:schemeClr>
                </a:solidFill>
              </a:endParaRPr>
            </a:p>
          </p:txBody>
        </p:sp>
      </p:grpSp>
    </p:spTree>
    <p:extLst>
      <p:ext uri="{BB962C8B-B14F-4D97-AF65-F5344CB8AC3E}">
        <p14:creationId xmlns:p14="http://schemas.microsoft.com/office/powerpoint/2010/main" val="35784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408737"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err="1">
                <a:solidFill>
                  <a:srgbClr val="7030A0"/>
                </a:solidFill>
              </a:rPr>
              <a:t>Vaccinations</a:t>
            </a:r>
            <a:endParaRPr lang="de-DE" altLang="de-DE" sz="2000" b="0"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15565"/>
            <a:ext cx="3096344" cy="387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3923928" y="843558"/>
            <a:ext cx="4968552" cy="1938992"/>
          </a:xfrm>
          <a:prstGeom prst="rect">
            <a:avLst/>
          </a:prstGeom>
        </p:spPr>
        <p:txBody>
          <a:bodyPr wrap="square">
            <a:spAutoFit/>
          </a:bodyPr>
          <a:lstStyle/>
          <a:p>
            <a:r>
              <a:rPr lang="de-DE" sz="1200" dirty="0" err="1">
                <a:solidFill>
                  <a:srgbClr val="FF0000"/>
                </a:solidFill>
              </a:rPr>
              <a:t>mRNA</a:t>
            </a:r>
            <a:endParaRPr lang="de-DE" sz="1200" dirty="0">
              <a:solidFill>
                <a:srgbClr val="FF0000"/>
              </a:solidFill>
            </a:endParaRPr>
          </a:p>
          <a:p>
            <a:r>
              <a:rPr lang="de-DE" sz="1200" dirty="0"/>
              <a:t>BNT162b1</a:t>
            </a:r>
          </a:p>
          <a:p>
            <a:r>
              <a:rPr lang="de-DE" sz="1200" dirty="0" err="1"/>
              <a:t>Prophylactic</a:t>
            </a:r>
            <a:r>
              <a:rPr lang="de-DE" sz="1200" dirty="0"/>
              <a:t> SARS-CoV-2 </a:t>
            </a:r>
            <a:r>
              <a:rPr lang="de-DE" sz="1200" dirty="0" err="1"/>
              <a:t>mRNA</a:t>
            </a:r>
            <a:r>
              <a:rPr lang="de-DE" sz="1200" dirty="0"/>
              <a:t> </a:t>
            </a:r>
            <a:r>
              <a:rPr lang="de-DE" sz="1200" dirty="0" err="1"/>
              <a:t>enclosed</a:t>
            </a:r>
            <a:r>
              <a:rPr lang="de-DE" sz="1200" dirty="0"/>
              <a:t> </a:t>
            </a:r>
            <a:r>
              <a:rPr lang="de-DE" sz="1200" dirty="0" err="1"/>
              <a:t>into</a:t>
            </a:r>
            <a:r>
              <a:rPr lang="de-DE" sz="1200" dirty="0"/>
              <a:t> </a:t>
            </a:r>
            <a:r>
              <a:rPr lang="de-DE" sz="1200" dirty="0" err="1"/>
              <a:t>lipid</a:t>
            </a:r>
            <a:r>
              <a:rPr lang="de-DE" sz="1200" dirty="0"/>
              <a:t> </a:t>
            </a:r>
            <a:r>
              <a:rPr lang="de-DE" sz="1200" dirty="0" err="1"/>
              <a:t>nanoparticle</a:t>
            </a:r>
            <a:endParaRPr lang="de-DE" sz="1200" dirty="0"/>
          </a:p>
          <a:p>
            <a:r>
              <a:rPr lang="de-DE" sz="1200" dirty="0"/>
              <a:t>NCT04368728</a:t>
            </a:r>
          </a:p>
          <a:p>
            <a:endParaRPr lang="de-DE" sz="1200" dirty="0"/>
          </a:p>
          <a:p>
            <a:r>
              <a:rPr lang="de-DE" sz="1200" dirty="0" err="1">
                <a:solidFill>
                  <a:srgbClr val="FF0000"/>
                </a:solidFill>
              </a:rPr>
              <a:t>mRNA</a:t>
            </a:r>
            <a:endParaRPr lang="de-DE" sz="1200" dirty="0">
              <a:solidFill>
                <a:srgbClr val="FF0000"/>
              </a:solidFill>
            </a:endParaRPr>
          </a:p>
          <a:p>
            <a:r>
              <a:rPr lang="de-DE" sz="1200" dirty="0"/>
              <a:t>1273</a:t>
            </a:r>
          </a:p>
          <a:p>
            <a:r>
              <a:rPr lang="de-DE" sz="1200" dirty="0" err="1"/>
              <a:t>Novel</a:t>
            </a:r>
            <a:r>
              <a:rPr lang="de-DE" sz="1200" dirty="0"/>
              <a:t> </a:t>
            </a:r>
            <a:r>
              <a:rPr lang="de-DE" sz="1200" dirty="0" err="1"/>
              <a:t>lipid</a:t>
            </a:r>
            <a:r>
              <a:rPr lang="de-DE" sz="1200" dirty="0"/>
              <a:t> </a:t>
            </a:r>
            <a:r>
              <a:rPr lang="de-DE" sz="1200" dirty="0" err="1"/>
              <a:t>nanoparticle</a:t>
            </a:r>
            <a:r>
              <a:rPr lang="de-DE" sz="1200" dirty="0"/>
              <a:t> (LNP)-</a:t>
            </a:r>
            <a:r>
              <a:rPr lang="de-DE" sz="1200" dirty="0" err="1"/>
              <a:t>encapsulated</a:t>
            </a:r>
            <a:r>
              <a:rPr lang="de-DE" sz="1200" dirty="0"/>
              <a:t> </a:t>
            </a:r>
            <a:r>
              <a:rPr lang="de-DE" sz="1200" dirty="0" err="1"/>
              <a:t>mRNA-based</a:t>
            </a:r>
            <a:r>
              <a:rPr lang="de-DE" sz="1200" dirty="0"/>
              <a:t> </a:t>
            </a:r>
            <a:r>
              <a:rPr lang="de-DE" sz="1200" dirty="0" err="1"/>
              <a:t>vaccine</a:t>
            </a:r>
            <a:r>
              <a:rPr lang="de-DE" sz="1200" dirty="0"/>
              <a:t> </a:t>
            </a:r>
            <a:r>
              <a:rPr lang="de-DE" sz="1200" dirty="0" err="1"/>
              <a:t>that</a:t>
            </a:r>
            <a:r>
              <a:rPr lang="de-DE" sz="1200" dirty="0"/>
              <a:t> </a:t>
            </a:r>
            <a:r>
              <a:rPr lang="de-DE" sz="1200" dirty="0" err="1"/>
              <a:t>encodes</a:t>
            </a:r>
            <a:r>
              <a:rPr lang="de-DE" sz="1200" dirty="0"/>
              <a:t> </a:t>
            </a:r>
            <a:r>
              <a:rPr lang="de-DE" sz="1200" dirty="0" err="1"/>
              <a:t>for</a:t>
            </a:r>
            <a:r>
              <a:rPr lang="de-DE" sz="1200" dirty="0"/>
              <a:t> a </a:t>
            </a:r>
            <a:r>
              <a:rPr lang="de-DE" sz="1200" dirty="0" err="1"/>
              <a:t>full-length</a:t>
            </a:r>
            <a:r>
              <a:rPr lang="de-DE" sz="1200" dirty="0"/>
              <a:t> </a:t>
            </a:r>
            <a:r>
              <a:rPr lang="de-DE" sz="1200" dirty="0" err="1"/>
              <a:t>spike</a:t>
            </a:r>
            <a:r>
              <a:rPr lang="de-DE" sz="1200" dirty="0"/>
              <a:t> (S) </a:t>
            </a:r>
            <a:r>
              <a:rPr lang="de-DE" sz="1200" dirty="0" err="1"/>
              <a:t>protein</a:t>
            </a:r>
            <a:r>
              <a:rPr lang="de-DE" sz="1200" dirty="0"/>
              <a:t> </a:t>
            </a:r>
            <a:r>
              <a:rPr lang="de-DE" sz="1200" dirty="0" err="1"/>
              <a:t>of</a:t>
            </a:r>
            <a:r>
              <a:rPr lang="de-DE" sz="1200" dirty="0"/>
              <a:t> SARS-CoV-2</a:t>
            </a:r>
          </a:p>
          <a:p>
            <a:r>
              <a:rPr lang="de-DE" sz="1200" dirty="0"/>
              <a:t>NCT04470427</a:t>
            </a:r>
          </a:p>
        </p:txBody>
      </p:sp>
      <p:sp>
        <p:nvSpPr>
          <p:cNvPr id="4" name="Rechteck 3"/>
          <p:cNvSpPr/>
          <p:nvPr/>
        </p:nvSpPr>
        <p:spPr>
          <a:xfrm>
            <a:off x="3929728" y="2859782"/>
            <a:ext cx="4962751" cy="1015663"/>
          </a:xfrm>
          <a:prstGeom prst="rect">
            <a:avLst/>
          </a:prstGeom>
        </p:spPr>
        <p:txBody>
          <a:bodyPr wrap="square">
            <a:spAutoFit/>
          </a:bodyPr>
          <a:lstStyle/>
          <a:p>
            <a:r>
              <a:rPr lang="de-DE" sz="1200" dirty="0">
                <a:solidFill>
                  <a:srgbClr val="FF0000"/>
                </a:solidFill>
              </a:rPr>
              <a:t>Viral </a:t>
            </a:r>
            <a:r>
              <a:rPr lang="de-DE" sz="1200" dirty="0" err="1">
                <a:solidFill>
                  <a:srgbClr val="FF0000"/>
                </a:solidFill>
              </a:rPr>
              <a:t>vector</a:t>
            </a:r>
            <a:r>
              <a:rPr lang="de-DE" sz="1200" dirty="0"/>
              <a:t> </a:t>
            </a:r>
          </a:p>
          <a:p>
            <a:r>
              <a:rPr lang="de-DE" sz="1200" dirty="0"/>
              <a:t>ChAdOx1-S nCoV-19 </a:t>
            </a:r>
            <a:r>
              <a:rPr lang="de-DE" sz="1200" dirty="0" err="1"/>
              <a:t>vaccine</a:t>
            </a:r>
            <a:endParaRPr lang="de-DE" sz="1200" dirty="0"/>
          </a:p>
          <a:p>
            <a:r>
              <a:rPr lang="de-DE" sz="1200" dirty="0" err="1"/>
              <a:t>Adenovirus</a:t>
            </a:r>
            <a:r>
              <a:rPr lang="de-DE" sz="1200" dirty="0"/>
              <a:t> Type 5 </a:t>
            </a:r>
            <a:r>
              <a:rPr lang="de-DE" sz="1200" dirty="0" err="1"/>
              <a:t>vector</a:t>
            </a:r>
            <a:r>
              <a:rPr lang="de-DE" sz="1200" dirty="0"/>
              <a:t> </a:t>
            </a:r>
            <a:r>
              <a:rPr lang="de-DE" sz="1200" dirty="0" err="1"/>
              <a:t>that</a:t>
            </a:r>
            <a:r>
              <a:rPr lang="de-DE" sz="1200" dirty="0"/>
              <a:t> </a:t>
            </a:r>
            <a:r>
              <a:rPr lang="de-DE" sz="1200" dirty="0" err="1"/>
              <a:t>expresses</a:t>
            </a:r>
            <a:r>
              <a:rPr lang="de-DE" sz="1200" dirty="0"/>
              <a:t> S </a:t>
            </a:r>
            <a:r>
              <a:rPr lang="de-DE" sz="1200" dirty="0" err="1"/>
              <a:t>protein</a:t>
            </a:r>
            <a:endParaRPr lang="de-DE" sz="1200" dirty="0"/>
          </a:p>
          <a:p>
            <a:r>
              <a:rPr lang="en-US" sz="1200" dirty="0"/>
              <a:t>NCT04516746 ISRCTN89951424 NCT04540393 CTRI/2020/08/027170</a:t>
            </a:r>
            <a:endParaRPr lang="de-DE" sz="1200" dirty="0"/>
          </a:p>
        </p:txBody>
      </p:sp>
      <p:sp>
        <p:nvSpPr>
          <p:cNvPr id="6" name="Rechteck 5"/>
          <p:cNvSpPr/>
          <p:nvPr/>
        </p:nvSpPr>
        <p:spPr>
          <a:xfrm>
            <a:off x="3923928" y="3973001"/>
            <a:ext cx="4572000" cy="830997"/>
          </a:xfrm>
          <a:prstGeom prst="rect">
            <a:avLst/>
          </a:prstGeom>
        </p:spPr>
        <p:txBody>
          <a:bodyPr>
            <a:spAutoFit/>
          </a:bodyPr>
          <a:lstStyle/>
          <a:p>
            <a:r>
              <a:rPr lang="de-DE" sz="1200" dirty="0">
                <a:solidFill>
                  <a:srgbClr val="FF0000"/>
                </a:solidFill>
              </a:rPr>
              <a:t>Viral </a:t>
            </a:r>
            <a:r>
              <a:rPr lang="de-DE" sz="1200" dirty="0" err="1">
                <a:solidFill>
                  <a:srgbClr val="FF0000"/>
                </a:solidFill>
              </a:rPr>
              <a:t>vector</a:t>
            </a:r>
            <a:r>
              <a:rPr lang="de-DE" sz="1200" dirty="0"/>
              <a:t> </a:t>
            </a:r>
          </a:p>
          <a:p>
            <a:r>
              <a:rPr lang="en-US" sz="1200" dirty="0"/>
              <a:t>Ad26.COV2.S</a:t>
            </a:r>
          </a:p>
          <a:p>
            <a:r>
              <a:rPr lang="en-US" sz="1200" dirty="0"/>
              <a:t>Adenovirus vectored vaccine</a:t>
            </a:r>
          </a:p>
          <a:p>
            <a:r>
              <a:rPr lang="en-US" sz="1200" dirty="0"/>
              <a:t>NCT04505722</a:t>
            </a:r>
            <a:endParaRPr lang="de-DE" sz="1200" dirty="0"/>
          </a:p>
        </p:txBody>
      </p:sp>
      <p:sp>
        <p:nvSpPr>
          <p:cNvPr id="9" name="Rechteck 8"/>
          <p:cNvSpPr/>
          <p:nvPr/>
        </p:nvSpPr>
        <p:spPr>
          <a:xfrm>
            <a:off x="6902058" y="4659982"/>
            <a:ext cx="2134438" cy="200055"/>
          </a:xfrm>
          <a:prstGeom prst="rect">
            <a:avLst/>
          </a:prstGeom>
        </p:spPr>
        <p:txBody>
          <a:bodyPr wrap="square">
            <a:spAutoFit/>
          </a:bodyPr>
          <a:lstStyle/>
          <a:p>
            <a:r>
              <a:rPr lang="de-DE" sz="700" dirty="0" err="1">
                <a:solidFill>
                  <a:schemeClr val="bg2">
                    <a:lumMod val="10000"/>
                  </a:schemeClr>
                </a:solidFill>
              </a:rPr>
              <a:t>Rawat</a:t>
            </a:r>
            <a:r>
              <a:rPr lang="de-DE" sz="700" dirty="0">
                <a:solidFill>
                  <a:schemeClr val="bg2">
                    <a:lumMod val="10000"/>
                  </a:schemeClr>
                </a:solidFill>
              </a:rPr>
              <a:t> et al., </a:t>
            </a:r>
            <a:r>
              <a:rPr lang="de-DE" sz="700" dirty="0" err="1">
                <a:solidFill>
                  <a:schemeClr val="bg2">
                    <a:lumMod val="10000"/>
                  </a:schemeClr>
                </a:solidFill>
              </a:rPr>
              <a:t>Eur</a:t>
            </a:r>
            <a:r>
              <a:rPr lang="de-DE" sz="700" dirty="0">
                <a:solidFill>
                  <a:schemeClr val="bg2">
                    <a:lumMod val="10000"/>
                  </a:schemeClr>
                </a:solidFill>
              </a:rPr>
              <a:t> J </a:t>
            </a:r>
            <a:r>
              <a:rPr lang="de-DE" sz="700" dirty="0" err="1">
                <a:solidFill>
                  <a:schemeClr val="bg2">
                    <a:lumMod val="10000"/>
                  </a:schemeClr>
                </a:solidFill>
              </a:rPr>
              <a:t>Pharmacol</a:t>
            </a:r>
            <a:r>
              <a:rPr lang="de-DE" sz="700" dirty="0">
                <a:solidFill>
                  <a:schemeClr val="bg2">
                    <a:lumMod val="10000"/>
                  </a:schemeClr>
                </a:solidFill>
              </a:rPr>
              <a:t>., 2021, Feb 5, 892</a:t>
            </a:r>
          </a:p>
        </p:txBody>
      </p:sp>
    </p:spTree>
    <p:extLst>
      <p:ext uri="{BB962C8B-B14F-4D97-AF65-F5344CB8AC3E}">
        <p14:creationId xmlns:p14="http://schemas.microsoft.com/office/powerpoint/2010/main" val="357840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408737" cy="432197"/>
          </a:xfrm>
        </p:spPr>
        <p:txBody>
          <a:bodyPr/>
          <a:lstStyle/>
          <a:p>
            <a:pPr eaLnBrk="1" hangingPunct="1">
              <a:defRPr/>
            </a:pPr>
            <a:r>
              <a:rPr lang="de-DE" altLang="de-DE" dirty="0">
                <a:solidFill>
                  <a:srgbClr val="7030A0"/>
                </a:solidFill>
              </a:rPr>
              <a:t>Take </a:t>
            </a:r>
            <a:r>
              <a:rPr lang="de-DE" altLang="de-DE" dirty="0" err="1">
                <a:solidFill>
                  <a:srgbClr val="7030A0"/>
                </a:solidFill>
              </a:rPr>
              <a:t>home</a:t>
            </a:r>
            <a:r>
              <a:rPr lang="de-DE" altLang="de-DE" dirty="0">
                <a:solidFill>
                  <a:srgbClr val="7030A0"/>
                </a:solidFill>
              </a:rPr>
              <a:t> </a:t>
            </a:r>
            <a:r>
              <a:rPr lang="de-DE" altLang="de-DE" dirty="0" err="1">
                <a:solidFill>
                  <a:srgbClr val="7030A0"/>
                </a:solidFill>
              </a:rPr>
              <a:t>messages</a:t>
            </a:r>
            <a:endParaRPr lang="de-DE" altLang="de-DE" dirty="0">
              <a:solidFill>
                <a:srgbClr val="7030A0"/>
              </a:solidFill>
            </a:endParaRPr>
          </a:p>
        </p:txBody>
      </p:sp>
      <p:sp>
        <p:nvSpPr>
          <p:cNvPr id="4" name="Textfeld 3"/>
          <p:cNvSpPr txBox="1"/>
          <p:nvPr/>
        </p:nvSpPr>
        <p:spPr>
          <a:xfrm>
            <a:off x="683568" y="1203598"/>
            <a:ext cx="777686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optimal approach for treatment of COVID-19 is still uncertain.</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en-US" dirty="0"/>
              <a:t>Trial data suggest a mortality benefit with dexamethasone and a possible clinical benefit with </a:t>
            </a:r>
            <a:r>
              <a:rPr lang="en-US" dirty="0" err="1"/>
              <a:t>remdesivir</a:t>
            </a:r>
            <a:r>
              <a:rPr lang="en-US" dirty="0"/>
              <a:t>.</a:t>
            </a:r>
          </a:p>
          <a:p>
            <a:endParaRPr lang="de-DE" dirty="0"/>
          </a:p>
          <a:p>
            <a:pPr marL="285750" indent="-285750">
              <a:buFont typeface="Arial" panose="020B0604020202020204" pitchFamily="34" charset="0"/>
              <a:buChar char="•"/>
            </a:pPr>
            <a:r>
              <a:rPr lang="en-US" dirty="0"/>
              <a:t>Based on the pathogenesis of COVID-19, approaches that target the virus itself are more likely to work early in the course of infection, whereas approaches that modulate the immune response may have more impact later in the disease course.</a:t>
            </a:r>
            <a:endParaRPr lang="de-DE" dirty="0"/>
          </a:p>
        </p:txBody>
      </p:sp>
    </p:spTree>
    <p:extLst>
      <p:ext uri="{BB962C8B-B14F-4D97-AF65-F5344CB8AC3E}">
        <p14:creationId xmlns:p14="http://schemas.microsoft.com/office/powerpoint/2010/main" val="357840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024485" y="1914967"/>
            <a:ext cx="5283819" cy="584775"/>
          </a:xfrm>
          <a:prstGeom prst="rect">
            <a:avLst/>
          </a:prstGeom>
        </p:spPr>
        <p:txBody>
          <a:bodyPr wrap="none">
            <a:spAutoFit/>
          </a:bodyPr>
          <a:lstStyle/>
          <a:p>
            <a:r>
              <a:rPr lang="en-US" sz="3200" dirty="0">
                <a:solidFill>
                  <a:srgbClr val="7030A0"/>
                </a:solidFill>
              </a:rPr>
              <a:t>Thank you for your attention</a:t>
            </a:r>
            <a:endParaRPr lang="de-DE" sz="3200" dirty="0">
              <a:solidFill>
                <a:srgbClr val="7030A0"/>
              </a:solidFill>
            </a:endParaRPr>
          </a:p>
        </p:txBody>
      </p:sp>
    </p:spTree>
    <p:extLst>
      <p:ext uri="{BB962C8B-B14F-4D97-AF65-F5344CB8AC3E}">
        <p14:creationId xmlns:p14="http://schemas.microsoft.com/office/powerpoint/2010/main" val="357840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179392" y="145258"/>
            <a:ext cx="6408737" cy="432197"/>
          </a:xfrm>
        </p:spPr>
        <p:txBody>
          <a:bodyPr/>
          <a:lstStyle/>
          <a:p>
            <a:pPr eaLnBrk="1" hangingPunct="1">
              <a:defRPr/>
            </a:pPr>
            <a:r>
              <a:rPr lang="de-DE" altLang="de-DE" dirty="0" err="1">
                <a:solidFill>
                  <a:srgbClr val="7030A0"/>
                </a:solidFill>
              </a:rPr>
              <a:t>Disclosure</a:t>
            </a:r>
            <a:endParaRPr lang="de-DE" altLang="de-DE" dirty="0">
              <a:solidFill>
                <a:srgbClr val="7030A0"/>
              </a:solidFill>
            </a:endParaRPr>
          </a:p>
        </p:txBody>
      </p:sp>
      <p:sp>
        <p:nvSpPr>
          <p:cNvPr id="2051" name="Rectangle 6"/>
          <p:cNvSpPr>
            <a:spLocks noGrp="1" noChangeArrowheads="1"/>
          </p:cNvSpPr>
          <p:nvPr>
            <p:ph type="body" idx="1"/>
          </p:nvPr>
        </p:nvSpPr>
        <p:spPr>
          <a:xfrm>
            <a:off x="1619672" y="2139702"/>
            <a:ext cx="5617323" cy="504056"/>
          </a:xfrm>
        </p:spPr>
        <p:txBody>
          <a:bodyPr/>
          <a:lstStyle/>
          <a:p>
            <a:pPr algn="ctr" eaLnBrk="1" hangingPunct="1">
              <a:buFontTx/>
              <a:buNone/>
            </a:pPr>
            <a:r>
              <a:rPr lang="de-DE" altLang="de-DE" sz="2400" dirty="0" err="1"/>
              <a:t>Conflict</a:t>
            </a:r>
            <a:r>
              <a:rPr lang="de-DE" altLang="de-DE" sz="2400" dirty="0"/>
              <a:t> </a:t>
            </a:r>
            <a:r>
              <a:rPr lang="de-DE" altLang="de-DE" sz="2400" dirty="0" err="1"/>
              <a:t>of</a:t>
            </a:r>
            <a:r>
              <a:rPr lang="de-DE" altLang="de-DE" sz="2400" dirty="0"/>
              <a:t> </a:t>
            </a:r>
            <a:r>
              <a:rPr lang="de-DE" altLang="de-DE" sz="2400" dirty="0" err="1"/>
              <a:t>interest</a:t>
            </a:r>
            <a:r>
              <a:rPr lang="de-DE" altLang="de-DE" sz="2400" dirty="0"/>
              <a:t>: </a:t>
            </a:r>
            <a:r>
              <a:rPr lang="de-DE" altLang="de-DE" sz="2400" dirty="0" err="1"/>
              <a:t>nothing</a:t>
            </a:r>
            <a:r>
              <a:rPr lang="de-DE" altLang="de-DE" sz="2400" dirty="0"/>
              <a:t> </a:t>
            </a:r>
            <a:r>
              <a:rPr lang="de-DE" altLang="de-DE" sz="2400" dirty="0" err="1"/>
              <a:t>to</a:t>
            </a:r>
            <a:r>
              <a:rPr lang="de-DE" altLang="de-DE" sz="2400" dirty="0"/>
              <a:t> </a:t>
            </a:r>
            <a:r>
              <a:rPr lang="de-DE" altLang="de-DE" sz="2400" dirty="0" err="1"/>
              <a:t>disclose</a:t>
            </a:r>
            <a:endParaRPr lang="de-DE" altLang="de-DE" sz="2400" dirty="0"/>
          </a:p>
        </p:txBody>
      </p:sp>
    </p:spTree>
    <p:extLst>
      <p:ext uri="{BB962C8B-B14F-4D97-AF65-F5344CB8AC3E}">
        <p14:creationId xmlns:p14="http://schemas.microsoft.com/office/powerpoint/2010/main" val="357840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408737" cy="432197"/>
          </a:xfrm>
        </p:spPr>
        <p:txBody>
          <a:bodyPr/>
          <a:lstStyle/>
          <a:p>
            <a:pPr eaLnBrk="1" hangingPunct="1">
              <a:defRPr/>
            </a:pPr>
            <a:r>
              <a:rPr lang="de-DE" altLang="de-DE" dirty="0" err="1">
                <a:solidFill>
                  <a:srgbClr val="7030A0"/>
                </a:solidFill>
              </a:rPr>
              <a:t>Self-assessment</a:t>
            </a:r>
            <a:r>
              <a:rPr lang="de-DE" altLang="de-DE" dirty="0">
                <a:solidFill>
                  <a:srgbClr val="7030A0"/>
                </a:solidFill>
              </a:rPr>
              <a:t> </a:t>
            </a:r>
            <a:r>
              <a:rPr lang="de-DE" altLang="de-DE" dirty="0" err="1">
                <a:solidFill>
                  <a:srgbClr val="7030A0"/>
                </a:solidFill>
              </a:rPr>
              <a:t>questions</a:t>
            </a:r>
            <a:r>
              <a:rPr lang="de-DE" altLang="de-DE" dirty="0">
                <a:solidFill>
                  <a:srgbClr val="7030A0"/>
                </a:solidFill>
              </a:rPr>
              <a:t> </a:t>
            </a:r>
          </a:p>
        </p:txBody>
      </p:sp>
      <p:sp>
        <p:nvSpPr>
          <p:cNvPr id="7" name="Textfeld 6"/>
          <p:cNvSpPr txBox="1"/>
          <p:nvPr/>
        </p:nvSpPr>
        <p:spPr>
          <a:xfrm>
            <a:off x="611560" y="1419622"/>
            <a:ext cx="820891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Is there evidence for a significant mortality benefit in </a:t>
            </a:r>
            <a:r>
              <a:rPr lang="en-US" sz="1400" dirty="0" err="1"/>
              <a:t>Remdesivir</a:t>
            </a:r>
            <a:r>
              <a:rPr lang="en-US" sz="1400" dirty="0"/>
              <a:t> treated patients who were on oxygen supplementation but did not require high-flow oxygen or </a:t>
            </a:r>
            <a:r>
              <a:rPr lang="en-US" sz="1400" dirty="0" err="1"/>
              <a:t>ventilatory</a:t>
            </a:r>
            <a:r>
              <a:rPr lang="en-US" sz="1400" dirty="0"/>
              <a:t> support ?</a:t>
            </a:r>
          </a:p>
          <a:p>
            <a:endParaRPr lang="de-DE" sz="1400" dirty="0"/>
          </a:p>
          <a:p>
            <a:pPr marL="285750" indent="-285750">
              <a:buFont typeface="Arial" panose="020B0604020202020204" pitchFamily="34" charset="0"/>
              <a:buChar char="•"/>
            </a:pPr>
            <a:r>
              <a:rPr lang="en-US" sz="1400" dirty="0"/>
              <a:t>Should Dexamethasone be used for either prevention or treatment of mild to moderate COVID-19 (patients not on oxygen)?</a:t>
            </a:r>
            <a:endParaRPr lang="de-DE" sz="1400" dirty="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en-US" sz="1400" dirty="0"/>
              <a:t>Do ICU patients show an increased risk for venous thromboembolism (VTE) despite prophylactic-dose anticoagulation?</a:t>
            </a:r>
          </a:p>
          <a:p>
            <a:endParaRPr lang="de-DE" sz="1400" dirty="0"/>
          </a:p>
        </p:txBody>
      </p:sp>
    </p:spTree>
    <p:extLst>
      <p:ext uri="{BB962C8B-B14F-4D97-AF65-F5344CB8AC3E}">
        <p14:creationId xmlns:p14="http://schemas.microsoft.com/office/powerpoint/2010/main" val="357840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179392" y="145258"/>
            <a:ext cx="6768872" cy="432197"/>
          </a:xfrm>
        </p:spPr>
        <p:txBody>
          <a:bodyPr/>
          <a:lstStyle/>
          <a:p>
            <a:pPr eaLnBrk="1" hangingPunct="1">
              <a:defRPr/>
            </a:pPr>
            <a:r>
              <a:rPr lang="de-DE" altLang="de-DE" dirty="0" err="1">
                <a:solidFill>
                  <a:srgbClr val="7030A0"/>
                </a:solidFill>
              </a:rPr>
              <a:t>Coronavirus</a:t>
            </a:r>
            <a:r>
              <a:rPr lang="de-DE" altLang="de-DE" dirty="0">
                <a:solidFill>
                  <a:srgbClr val="7030A0"/>
                </a:solidFill>
              </a:rPr>
              <a:t> </a:t>
            </a:r>
            <a:r>
              <a:rPr lang="de-DE" altLang="de-DE" dirty="0" err="1">
                <a:solidFill>
                  <a:srgbClr val="7030A0"/>
                </a:solidFill>
              </a:rPr>
              <a:t>Disease</a:t>
            </a:r>
            <a:r>
              <a:rPr lang="de-DE" altLang="de-DE" dirty="0">
                <a:solidFill>
                  <a:srgbClr val="7030A0"/>
                </a:solidFill>
              </a:rPr>
              <a:t> 2019 - </a:t>
            </a:r>
            <a:r>
              <a:rPr lang="de-DE" altLang="de-DE" dirty="0" err="1">
                <a:solidFill>
                  <a:srgbClr val="7030A0"/>
                </a:solidFill>
              </a:rPr>
              <a:t>Characteristics</a:t>
            </a:r>
            <a:endParaRPr lang="de-DE" altLang="de-DE" dirty="0">
              <a:solidFill>
                <a:srgbClr val="7030A0"/>
              </a:solidFill>
            </a:endParaRPr>
          </a:p>
        </p:txBody>
      </p:sp>
      <p:sp>
        <p:nvSpPr>
          <p:cNvPr id="2051" name="Rectangle 6"/>
          <p:cNvSpPr>
            <a:spLocks noGrp="1" noChangeArrowheads="1"/>
          </p:cNvSpPr>
          <p:nvPr>
            <p:ph type="body" idx="1"/>
          </p:nvPr>
        </p:nvSpPr>
        <p:spPr>
          <a:xfrm>
            <a:off x="611441" y="981000"/>
            <a:ext cx="3312487" cy="3534966"/>
          </a:xfrm>
        </p:spPr>
        <p:txBody>
          <a:bodyPr/>
          <a:lstStyle/>
          <a:p>
            <a:pPr>
              <a:buNone/>
            </a:pPr>
            <a:r>
              <a:rPr lang="de-DE" altLang="de-DE" sz="1800" dirty="0">
                <a:solidFill>
                  <a:srgbClr val="FF0000"/>
                </a:solidFill>
              </a:rPr>
              <a:t>Clinical </a:t>
            </a:r>
            <a:r>
              <a:rPr lang="de-DE" altLang="de-DE" sz="1800" dirty="0" err="1">
                <a:solidFill>
                  <a:srgbClr val="FF0000"/>
                </a:solidFill>
              </a:rPr>
              <a:t>Manifestations</a:t>
            </a:r>
            <a:endParaRPr lang="de-DE" altLang="de-DE" sz="1800" dirty="0">
              <a:solidFill>
                <a:srgbClr val="FF0000"/>
              </a:solidFill>
            </a:endParaRPr>
          </a:p>
          <a:p>
            <a:pPr>
              <a:buNone/>
            </a:pPr>
            <a:endParaRPr lang="de-DE" altLang="de-DE" sz="1000" dirty="0"/>
          </a:p>
          <a:p>
            <a:pPr>
              <a:lnSpc>
                <a:spcPct val="150000"/>
              </a:lnSpc>
            </a:pPr>
            <a:r>
              <a:rPr lang="de-DE" altLang="de-DE" sz="1200" dirty="0" err="1"/>
              <a:t>Cough</a:t>
            </a:r>
            <a:r>
              <a:rPr lang="de-DE" altLang="de-DE" sz="1200" dirty="0"/>
              <a:t>		50%</a:t>
            </a:r>
          </a:p>
          <a:p>
            <a:pPr>
              <a:lnSpc>
                <a:spcPct val="150000"/>
              </a:lnSpc>
            </a:pPr>
            <a:r>
              <a:rPr lang="de-DE" altLang="de-DE" sz="1200" dirty="0" err="1"/>
              <a:t>Fever</a:t>
            </a:r>
            <a:r>
              <a:rPr lang="de-DE" altLang="de-DE" sz="1200" dirty="0"/>
              <a:t>		43%</a:t>
            </a:r>
          </a:p>
          <a:p>
            <a:pPr>
              <a:lnSpc>
                <a:spcPct val="150000"/>
              </a:lnSpc>
            </a:pPr>
            <a:r>
              <a:rPr lang="de-DE" altLang="de-DE" sz="1200" dirty="0" err="1"/>
              <a:t>Myalgia</a:t>
            </a:r>
            <a:r>
              <a:rPr lang="de-DE" altLang="de-DE" sz="1200" dirty="0"/>
              <a:t>		36%</a:t>
            </a:r>
          </a:p>
          <a:p>
            <a:pPr>
              <a:lnSpc>
                <a:spcPct val="150000"/>
              </a:lnSpc>
            </a:pPr>
            <a:r>
              <a:rPr lang="de-DE" altLang="de-DE" sz="1200" dirty="0" err="1"/>
              <a:t>Headache</a:t>
            </a:r>
            <a:r>
              <a:rPr lang="de-DE" altLang="de-DE" sz="1200" dirty="0"/>
              <a:t>	34%</a:t>
            </a:r>
          </a:p>
          <a:p>
            <a:pPr>
              <a:lnSpc>
                <a:spcPct val="150000"/>
              </a:lnSpc>
            </a:pPr>
            <a:r>
              <a:rPr lang="de-DE" altLang="de-DE" sz="1200" dirty="0" err="1"/>
              <a:t>Dyspnea</a:t>
            </a:r>
            <a:r>
              <a:rPr lang="de-DE" altLang="de-DE" sz="1200" dirty="0"/>
              <a:t>	29%</a:t>
            </a:r>
          </a:p>
          <a:p>
            <a:pPr>
              <a:lnSpc>
                <a:spcPct val="150000"/>
              </a:lnSpc>
            </a:pPr>
            <a:r>
              <a:rPr lang="de-DE" altLang="de-DE" sz="1200" dirty="0"/>
              <a:t>Sore </a:t>
            </a:r>
            <a:r>
              <a:rPr lang="de-DE" altLang="de-DE" sz="1200" dirty="0" err="1"/>
              <a:t>throat</a:t>
            </a:r>
            <a:r>
              <a:rPr lang="de-DE" altLang="de-DE" sz="1200" dirty="0"/>
              <a:t>	20%</a:t>
            </a:r>
          </a:p>
          <a:p>
            <a:pPr>
              <a:lnSpc>
                <a:spcPct val="150000"/>
              </a:lnSpc>
            </a:pPr>
            <a:r>
              <a:rPr lang="de-DE" altLang="de-DE" sz="1200" dirty="0" err="1"/>
              <a:t>Diarrhea</a:t>
            </a:r>
            <a:r>
              <a:rPr lang="de-DE" altLang="de-DE" sz="1200" dirty="0"/>
              <a:t>	19%</a:t>
            </a:r>
          </a:p>
          <a:p>
            <a:pPr>
              <a:lnSpc>
                <a:spcPct val="150000"/>
              </a:lnSpc>
            </a:pPr>
            <a:r>
              <a:rPr lang="de-DE" altLang="de-DE" sz="1200" dirty="0"/>
              <a:t>Nausea/</a:t>
            </a:r>
            <a:r>
              <a:rPr lang="de-DE" altLang="de-DE" sz="1200" dirty="0" err="1"/>
              <a:t>vomiting</a:t>
            </a:r>
            <a:r>
              <a:rPr lang="de-DE" altLang="de-DE" sz="1200" dirty="0"/>
              <a:t>	12%</a:t>
            </a:r>
          </a:p>
          <a:p>
            <a:pPr>
              <a:lnSpc>
                <a:spcPct val="150000"/>
              </a:lnSpc>
            </a:pPr>
            <a:r>
              <a:rPr lang="de-DE" altLang="de-DE" sz="1200" dirty="0"/>
              <a:t>Loss </a:t>
            </a:r>
            <a:r>
              <a:rPr lang="de-DE" altLang="de-DE" sz="1200" dirty="0" err="1"/>
              <a:t>of</a:t>
            </a:r>
            <a:r>
              <a:rPr lang="de-DE" altLang="de-DE" sz="1200" dirty="0"/>
              <a:t> </a:t>
            </a:r>
            <a:r>
              <a:rPr lang="de-DE" altLang="de-DE" sz="1200" dirty="0" err="1"/>
              <a:t>smell</a:t>
            </a:r>
            <a:r>
              <a:rPr lang="de-DE" altLang="de-DE" sz="1200" dirty="0"/>
              <a:t> </a:t>
            </a:r>
            <a:r>
              <a:rPr lang="de-DE" altLang="de-DE" sz="1200" dirty="0" err="1"/>
              <a:t>or</a:t>
            </a:r>
            <a:r>
              <a:rPr lang="de-DE" altLang="de-DE" sz="1200" dirty="0"/>
              <a:t> taste	&lt;10%</a:t>
            </a:r>
          </a:p>
          <a:p>
            <a:pPr>
              <a:lnSpc>
                <a:spcPct val="150000"/>
              </a:lnSpc>
            </a:pPr>
            <a:r>
              <a:rPr lang="de-DE" altLang="de-DE" sz="1200" dirty="0"/>
              <a:t>Abdominal </a:t>
            </a:r>
            <a:r>
              <a:rPr lang="de-DE" altLang="de-DE" sz="1200" dirty="0" err="1"/>
              <a:t>pain</a:t>
            </a:r>
            <a:r>
              <a:rPr lang="de-DE" altLang="de-DE" sz="1200" dirty="0"/>
              <a:t>	&lt;10%</a:t>
            </a:r>
          </a:p>
        </p:txBody>
      </p:sp>
      <p:sp>
        <p:nvSpPr>
          <p:cNvPr id="2" name="Rechteck 1"/>
          <p:cNvSpPr/>
          <p:nvPr/>
        </p:nvSpPr>
        <p:spPr>
          <a:xfrm>
            <a:off x="7210355" y="4460508"/>
            <a:ext cx="1826141" cy="396000"/>
          </a:xfrm>
          <a:prstGeom prst="rect">
            <a:avLst/>
          </a:prstGeom>
        </p:spPr>
        <p:txBody>
          <a:bodyPr wrap="none">
            <a:spAutoFit/>
          </a:bodyPr>
          <a:lstStyle/>
          <a:p>
            <a:r>
              <a:rPr lang="nl-NL" sz="700" dirty="0">
                <a:solidFill>
                  <a:schemeClr val="bg2">
                    <a:lumMod val="10000"/>
                  </a:schemeClr>
                </a:solidFill>
              </a:rPr>
              <a:t>Wu et al., JAMA, 2020, Apr 7, 323</a:t>
            </a:r>
            <a:endParaRPr lang="de-DE" sz="700" dirty="0">
              <a:solidFill>
                <a:schemeClr val="bg2">
                  <a:lumMod val="10000"/>
                </a:schemeClr>
              </a:solidFill>
            </a:endParaRPr>
          </a:p>
          <a:p>
            <a:r>
              <a:rPr lang="nl-NL" sz="700" dirty="0">
                <a:solidFill>
                  <a:schemeClr val="bg2">
                    <a:lumMod val="10000"/>
                  </a:schemeClr>
                </a:solidFill>
              </a:rPr>
              <a:t>Stokes et al., MMWR, 2020, June 19, 69</a:t>
            </a:r>
          </a:p>
          <a:p>
            <a:r>
              <a:rPr lang="nl-NL" sz="700" dirty="0">
                <a:solidFill>
                  <a:schemeClr val="bg2">
                    <a:lumMod val="10000"/>
                  </a:schemeClr>
                </a:solidFill>
              </a:rPr>
              <a:t>Petrilli et al., BMJ, 2020, May 22, 369</a:t>
            </a:r>
          </a:p>
        </p:txBody>
      </p:sp>
      <p:sp>
        <p:nvSpPr>
          <p:cNvPr id="3" name="Rechteck 2"/>
          <p:cNvSpPr/>
          <p:nvPr/>
        </p:nvSpPr>
        <p:spPr>
          <a:xfrm>
            <a:off x="4211960" y="982800"/>
            <a:ext cx="4572000" cy="3416320"/>
          </a:xfrm>
          <a:prstGeom prst="rect">
            <a:avLst/>
          </a:prstGeom>
        </p:spPr>
        <p:txBody>
          <a:bodyPr>
            <a:spAutoFit/>
          </a:bodyPr>
          <a:lstStyle/>
          <a:p>
            <a:r>
              <a:rPr lang="en-US" dirty="0">
                <a:solidFill>
                  <a:srgbClr val="FF0000"/>
                </a:solidFill>
              </a:rPr>
              <a:t>Severity of Symptomatic Infection</a:t>
            </a:r>
          </a:p>
          <a:p>
            <a:endParaRPr lang="en-US" dirty="0"/>
          </a:p>
          <a:p>
            <a:pPr marL="171450" indent="-171450">
              <a:buFont typeface="Arial" panose="020B0604020202020204" pitchFamily="34" charset="0"/>
              <a:buChar char="•"/>
            </a:pPr>
            <a:r>
              <a:rPr lang="en-US" sz="1200" dirty="0"/>
              <a:t>Mild disease (no or mild pneumonia) – 81%</a:t>
            </a:r>
          </a:p>
          <a:p>
            <a:endParaRPr lang="en-US" sz="1200" dirty="0"/>
          </a:p>
          <a:p>
            <a:pPr marL="171450" indent="-171450">
              <a:buFont typeface="Arial" panose="020B0604020202020204" pitchFamily="34" charset="0"/>
              <a:buChar char="•"/>
            </a:pPr>
            <a:r>
              <a:rPr lang="en-US" sz="1200" dirty="0"/>
              <a:t>Severe disease (</a:t>
            </a:r>
            <a:r>
              <a:rPr lang="en-US" sz="1200" dirty="0" err="1"/>
              <a:t>eg</a:t>
            </a:r>
            <a:r>
              <a:rPr lang="en-US" sz="1200" dirty="0"/>
              <a:t>, with dyspnea, hypoxia, or &gt;50% lung involvement) – 14%</a:t>
            </a:r>
          </a:p>
          <a:p>
            <a:endParaRPr lang="en-US" sz="1200" dirty="0"/>
          </a:p>
          <a:p>
            <a:pPr marL="171450" indent="-171450">
              <a:buFont typeface="Arial" panose="020B0604020202020204" pitchFamily="34" charset="0"/>
              <a:buChar char="•"/>
            </a:pPr>
            <a:r>
              <a:rPr lang="en-US" sz="1200" dirty="0"/>
              <a:t>Critical disease (</a:t>
            </a:r>
            <a:r>
              <a:rPr lang="en-US" sz="1200" dirty="0" err="1"/>
              <a:t>eg</a:t>
            </a:r>
            <a:r>
              <a:rPr lang="en-US" sz="1200" dirty="0"/>
              <a:t>, with respiratory failure, shock, or </a:t>
            </a:r>
            <a:r>
              <a:rPr lang="en-US" sz="1200" dirty="0" err="1"/>
              <a:t>multiorgan</a:t>
            </a:r>
            <a:r>
              <a:rPr lang="en-US" sz="1200" dirty="0"/>
              <a:t> dysfunction) – 5%</a:t>
            </a:r>
          </a:p>
          <a:p>
            <a:pPr marL="171450" indent="-171450">
              <a:buFont typeface="Arial" panose="020B0604020202020204" pitchFamily="34" charset="0"/>
              <a:buChar char="•"/>
            </a:pPr>
            <a:endParaRPr lang="en-US" sz="1200" dirty="0"/>
          </a:p>
          <a:p>
            <a:r>
              <a:rPr lang="en-US" sz="1200" b="1" dirty="0">
                <a:solidFill>
                  <a:srgbClr val="7030A0"/>
                </a:solidFill>
              </a:rPr>
              <a:t>However</a:t>
            </a:r>
          </a:p>
          <a:p>
            <a:endParaRPr lang="en-US" sz="1200" dirty="0"/>
          </a:p>
          <a:p>
            <a:r>
              <a:rPr lang="en-US" sz="1200" dirty="0"/>
              <a:t>Among hospitalized patients, the proportion of critical or fatal disease is higher. In a study that included 2741 patients who were hospitalized for COVID-19 in a New York City health care system, 665 patients (24 percent) died or were discharged to hospice.</a:t>
            </a:r>
          </a:p>
        </p:txBody>
      </p:sp>
    </p:spTree>
    <p:extLst>
      <p:ext uri="{BB962C8B-B14F-4D97-AF65-F5344CB8AC3E}">
        <p14:creationId xmlns:p14="http://schemas.microsoft.com/office/powerpoint/2010/main" val="265647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179392" y="145258"/>
            <a:ext cx="6408737" cy="432197"/>
          </a:xfrm>
        </p:spPr>
        <p:txBody>
          <a:bodyPr/>
          <a:lstStyle/>
          <a:p>
            <a:pPr eaLnBrk="1" hangingPunct="1">
              <a:defRPr/>
            </a:pPr>
            <a:r>
              <a:rPr lang="de-DE" altLang="de-DE" dirty="0" err="1">
                <a:solidFill>
                  <a:srgbClr val="7030A0"/>
                </a:solidFill>
              </a:rPr>
              <a:t>Classification</a:t>
            </a:r>
            <a:r>
              <a:rPr lang="de-DE" altLang="de-DE" dirty="0">
                <a:solidFill>
                  <a:srgbClr val="7030A0"/>
                </a:solidFill>
              </a:rPr>
              <a:t> </a:t>
            </a:r>
            <a:r>
              <a:rPr lang="de-DE" altLang="de-DE" dirty="0" err="1">
                <a:solidFill>
                  <a:srgbClr val="7030A0"/>
                </a:solidFill>
              </a:rPr>
              <a:t>of</a:t>
            </a:r>
            <a:r>
              <a:rPr lang="de-DE" altLang="de-DE" dirty="0">
                <a:solidFill>
                  <a:srgbClr val="7030A0"/>
                </a:solidFill>
              </a:rPr>
              <a:t> COVID-19 </a:t>
            </a:r>
            <a:r>
              <a:rPr lang="de-DE" altLang="de-DE" dirty="0" err="1">
                <a:solidFill>
                  <a:srgbClr val="7030A0"/>
                </a:solidFill>
              </a:rPr>
              <a:t>disease</a:t>
            </a:r>
            <a:endParaRPr lang="de-DE" altLang="de-DE"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9582"/>
            <a:ext cx="6762725" cy="358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496978" y="4659982"/>
            <a:ext cx="4572000" cy="200055"/>
          </a:xfrm>
          <a:prstGeom prst="rect">
            <a:avLst/>
          </a:prstGeom>
        </p:spPr>
        <p:txBody>
          <a:bodyPr>
            <a:spAutoFit/>
          </a:bodyPr>
          <a:lstStyle/>
          <a:p>
            <a:pPr algn="r"/>
            <a:r>
              <a:rPr lang="en-US" sz="700" dirty="0" err="1">
                <a:solidFill>
                  <a:schemeClr val="bg2">
                    <a:lumMod val="10000"/>
                  </a:schemeClr>
                </a:solidFill>
              </a:rPr>
              <a:t>Siddiqi</a:t>
            </a:r>
            <a:r>
              <a:rPr lang="en-US" sz="700" dirty="0">
                <a:solidFill>
                  <a:schemeClr val="bg2">
                    <a:lumMod val="10000"/>
                  </a:schemeClr>
                </a:solidFill>
              </a:rPr>
              <a:t> et al., J Heart Lung Transplant., 2020, May 2020, 39</a:t>
            </a:r>
            <a:endParaRPr lang="de-DE" sz="700" dirty="0">
              <a:solidFill>
                <a:schemeClr val="bg2">
                  <a:lumMod val="10000"/>
                </a:schemeClr>
              </a:solidFill>
            </a:endParaRPr>
          </a:p>
        </p:txBody>
      </p:sp>
    </p:spTree>
    <p:extLst>
      <p:ext uri="{BB962C8B-B14F-4D97-AF65-F5344CB8AC3E}">
        <p14:creationId xmlns:p14="http://schemas.microsoft.com/office/powerpoint/2010/main" val="357840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179392" y="145258"/>
            <a:ext cx="6408737"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a:t>
            </a:r>
            <a:br>
              <a:rPr lang="de-DE" altLang="de-DE" sz="2000" dirty="0">
                <a:solidFill>
                  <a:srgbClr val="7030A0"/>
                </a:solidFill>
              </a:rPr>
            </a:br>
            <a:r>
              <a:rPr lang="de-DE" altLang="de-DE" sz="2000" b="0" dirty="0">
                <a:solidFill>
                  <a:srgbClr val="7030A0"/>
                </a:solidFill>
              </a:rPr>
              <a:t>viral </a:t>
            </a:r>
            <a:r>
              <a:rPr lang="de-DE" altLang="de-DE" sz="2000" b="0" dirty="0" err="1">
                <a:solidFill>
                  <a:srgbClr val="7030A0"/>
                </a:solidFill>
              </a:rPr>
              <a:t>response</a:t>
            </a:r>
            <a:r>
              <a:rPr lang="de-DE" altLang="de-DE" sz="2000" b="0" dirty="0">
                <a:solidFill>
                  <a:srgbClr val="7030A0"/>
                </a:solidFill>
              </a:rPr>
              <a:t> </a:t>
            </a:r>
            <a:r>
              <a:rPr lang="de-DE" altLang="de-DE" sz="2000" b="0" dirty="0" err="1">
                <a:solidFill>
                  <a:srgbClr val="7030A0"/>
                </a:solidFill>
              </a:rPr>
              <a:t>phase</a:t>
            </a:r>
            <a:r>
              <a:rPr lang="de-DE" altLang="de-DE" sz="2000" b="0" dirty="0">
                <a:solidFill>
                  <a:srgbClr val="7030A0"/>
                </a:solidFill>
              </a:rPr>
              <a:t> – </a:t>
            </a:r>
            <a:r>
              <a:rPr lang="de-DE" altLang="de-DE" sz="2000" b="0" dirty="0" err="1">
                <a:solidFill>
                  <a:srgbClr val="7030A0"/>
                </a:solidFill>
              </a:rPr>
              <a:t>early</a:t>
            </a:r>
            <a:r>
              <a:rPr lang="de-DE" altLang="de-DE" sz="2000" b="0" dirty="0">
                <a:solidFill>
                  <a:srgbClr val="7030A0"/>
                </a:solidFill>
              </a:rPr>
              <a:t> </a:t>
            </a:r>
            <a:r>
              <a:rPr lang="de-DE" altLang="de-DE" sz="2000" b="0" dirty="0" err="1">
                <a:solidFill>
                  <a:srgbClr val="7030A0"/>
                </a:solidFill>
              </a:rPr>
              <a:t>infection</a:t>
            </a:r>
            <a:endParaRPr lang="de-DE" altLang="de-DE" sz="2000" b="0" dirty="0">
              <a:solidFill>
                <a:srgbClr val="7030A0"/>
              </a:solidFill>
            </a:endParaRPr>
          </a:p>
        </p:txBody>
      </p:sp>
      <p:sp>
        <p:nvSpPr>
          <p:cNvPr id="2051" name="Rectangle 6"/>
          <p:cNvSpPr>
            <a:spLocks noGrp="1" noChangeArrowheads="1"/>
          </p:cNvSpPr>
          <p:nvPr>
            <p:ph type="body" idx="1"/>
          </p:nvPr>
        </p:nvSpPr>
        <p:spPr>
          <a:xfrm>
            <a:off x="323528" y="915566"/>
            <a:ext cx="2592408" cy="3534966"/>
          </a:xfrm>
        </p:spPr>
        <p:txBody>
          <a:bodyPr/>
          <a:lstStyle/>
          <a:p>
            <a:pPr eaLnBrk="1" hangingPunct="1">
              <a:buFontTx/>
              <a:buNone/>
            </a:pPr>
            <a:r>
              <a:rPr lang="de-DE" altLang="de-DE" sz="1400" dirty="0" err="1"/>
              <a:t>Agents</a:t>
            </a:r>
            <a:r>
              <a:rPr lang="de-DE" altLang="de-DE" sz="1400" dirty="0"/>
              <a:t> </a:t>
            </a:r>
            <a:r>
              <a:rPr lang="de-DE" altLang="de-DE" sz="1400" dirty="0" err="1"/>
              <a:t>proposed</a:t>
            </a:r>
            <a:r>
              <a:rPr lang="de-DE" altLang="de-DE" sz="1400" dirty="0"/>
              <a:t> </a:t>
            </a:r>
            <a:r>
              <a:rPr lang="de-DE" altLang="de-DE" sz="1400" dirty="0" err="1"/>
              <a:t>for</a:t>
            </a:r>
            <a:r>
              <a:rPr lang="de-DE" altLang="de-DE" sz="1400" dirty="0"/>
              <a:t> </a:t>
            </a:r>
            <a:r>
              <a:rPr lang="de-DE" altLang="de-DE" sz="1400" dirty="0" err="1"/>
              <a:t>therapy</a:t>
            </a:r>
            <a:r>
              <a:rPr lang="de-DE" altLang="de-DE" sz="1400" dirty="0"/>
              <a:t>:</a:t>
            </a:r>
          </a:p>
          <a:p>
            <a:pPr eaLnBrk="1" hangingPunct="1">
              <a:buFontTx/>
              <a:buNone/>
            </a:pPr>
            <a:endParaRPr lang="de-DE" altLang="de-DE" sz="800" dirty="0"/>
          </a:p>
          <a:p>
            <a:pPr eaLnBrk="1" hangingPunct="1">
              <a:buFontTx/>
              <a:buNone/>
            </a:pPr>
            <a:r>
              <a:rPr lang="de-DE" altLang="de-DE" sz="1200" dirty="0" err="1"/>
              <a:t>Lopinavir-ritonavir</a:t>
            </a:r>
            <a:endParaRPr lang="de-DE" altLang="de-DE" sz="1200" dirty="0"/>
          </a:p>
          <a:p>
            <a:pPr eaLnBrk="1" hangingPunct="1">
              <a:buFontTx/>
              <a:buNone/>
            </a:pPr>
            <a:r>
              <a:rPr lang="de-DE" altLang="de-DE" sz="1200" dirty="0" err="1"/>
              <a:t>Azithromycin</a:t>
            </a:r>
            <a:endParaRPr lang="de-DE" altLang="de-DE" sz="1200" dirty="0"/>
          </a:p>
          <a:p>
            <a:pPr eaLnBrk="1" hangingPunct="1">
              <a:buFontTx/>
              <a:buNone/>
            </a:pPr>
            <a:r>
              <a:rPr lang="de-DE" altLang="de-DE" sz="1200" dirty="0" err="1"/>
              <a:t>Hydroxychloroquine</a:t>
            </a:r>
            <a:endParaRPr lang="de-DE" altLang="de-DE" sz="1200" dirty="0"/>
          </a:p>
          <a:p>
            <a:pPr eaLnBrk="1" hangingPunct="1">
              <a:buFontTx/>
              <a:buNone/>
            </a:pPr>
            <a:r>
              <a:rPr lang="de-DE" altLang="de-DE" sz="1200" dirty="0" err="1">
                <a:solidFill>
                  <a:schemeClr val="bg1">
                    <a:lumMod val="50000"/>
                  </a:schemeClr>
                </a:solidFill>
              </a:rPr>
              <a:t>Remdesivir</a:t>
            </a:r>
            <a:endParaRPr lang="de-DE" altLang="de-DE" sz="1200" dirty="0">
              <a:solidFill>
                <a:schemeClr val="bg1">
                  <a:lumMod val="50000"/>
                </a:schemeClr>
              </a:solidFill>
            </a:endParaRPr>
          </a:p>
          <a:p>
            <a:pPr eaLnBrk="1" hangingPunct="1">
              <a:buFontTx/>
              <a:buNone/>
            </a:pPr>
            <a:r>
              <a:rPr lang="de-DE" altLang="de-DE" sz="1200" dirty="0" err="1">
                <a:solidFill>
                  <a:schemeClr val="bg1">
                    <a:lumMod val="50000"/>
                  </a:schemeClr>
                </a:solidFill>
              </a:rPr>
              <a:t>Baricitinib</a:t>
            </a:r>
            <a:endParaRPr lang="de-DE" altLang="de-DE" sz="1200" dirty="0">
              <a:solidFill>
                <a:schemeClr val="bg1">
                  <a:lumMod val="50000"/>
                </a:schemeClr>
              </a:solidFill>
            </a:endParaRPr>
          </a:p>
          <a:p>
            <a:pPr eaLnBrk="1" hangingPunct="1">
              <a:buFontTx/>
              <a:buNone/>
            </a:pPr>
            <a:r>
              <a:rPr lang="de-DE" altLang="de-DE" sz="1200" dirty="0" err="1">
                <a:solidFill>
                  <a:schemeClr val="bg1">
                    <a:lumMod val="50000"/>
                  </a:schemeClr>
                </a:solidFill>
              </a:rPr>
              <a:t>Favipiravir</a:t>
            </a:r>
            <a:endParaRPr lang="de-DE" altLang="de-DE" sz="1200" dirty="0">
              <a:solidFill>
                <a:schemeClr val="bg1">
                  <a:lumMod val="50000"/>
                </a:schemeClr>
              </a:solidFill>
            </a:endParaRPr>
          </a:p>
          <a:p>
            <a:pPr>
              <a:buNone/>
            </a:pPr>
            <a:r>
              <a:rPr lang="de-DE" altLang="de-DE" sz="1200" dirty="0" err="1"/>
              <a:t>Sofosbuvir</a:t>
            </a:r>
            <a:r>
              <a:rPr lang="de-DE" altLang="de-DE" sz="1200" dirty="0"/>
              <a:t> plus </a:t>
            </a:r>
            <a:r>
              <a:rPr lang="de-DE" altLang="de-DE" sz="1200" dirty="0" err="1"/>
              <a:t>Daclatsvir</a:t>
            </a:r>
            <a:endParaRPr lang="de-DE" altLang="de-DE" sz="1200" dirty="0"/>
          </a:p>
          <a:p>
            <a:pPr eaLnBrk="1" hangingPunct="1">
              <a:buFontTx/>
              <a:buNone/>
            </a:pPr>
            <a:r>
              <a:rPr lang="de-DE" altLang="de-DE" sz="1200" dirty="0" err="1"/>
              <a:t>Fluvoxamine</a:t>
            </a:r>
            <a:endParaRPr lang="de-DE" altLang="de-DE" sz="1200" dirty="0"/>
          </a:p>
          <a:p>
            <a:pPr eaLnBrk="1" hangingPunct="1">
              <a:buFontTx/>
              <a:buNone/>
            </a:pPr>
            <a:r>
              <a:rPr lang="de-DE" altLang="de-DE" sz="1200" dirty="0" err="1"/>
              <a:t>Famotidine</a:t>
            </a:r>
            <a:endParaRPr lang="de-DE" altLang="de-DE" sz="1200" dirty="0"/>
          </a:p>
          <a:p>
            <a:pPr eaLnBrk="1" hangingPunct="1">
              <a:buFontTx/>
              <a:buNone/>
            </a:pPr>
            <a:r>
              <a:rPr lang="de-DE" altLang="de-DE" sz="1200" dirty="0" err="1"/>
              <a:t>Colchicine</a:t>
            </a:r>
            <a:endParaRPr lang="de-DE" altLang="de-DE" sz="1200" dirty="0"/>
          </a:p>
          <a:p>
            <a:pPr eaLnBrk="1" hangingPunct="1">
              <a:buFontTx/>
              <a:buNone/>
            </a:pPr>
            <a:r>
              <a:rPr lang="de-DE" altLang="de-DE" sz="1200" dirty="0" err="1"/>
              <a:t>Ivermectin</a:t>
            </a:r>
            <a:endParaRPr lang="de-DE" altLang="de-DE" sz="1200" dirty="0"/>
          </a:p>
          <a:p>
            <a:pPr eaLnBrk="1" hangingPunct="1">
              <a:buFontTx/>
              <a:buNone/>
            </a:pPr>
            <a:r>
              <a:rPr lang="de-DE" altLang="de-DE" sz="1200" dirty="0"/>
              <a:t>Interferons</a:t>
            </a:r>
          </a:p>
          <a:p>
            <a:pPr eaLnBrk="1" hangingPunct="1">
              <a:buFontTx/>
              <a:buNone/>
            </a:pPr>
            <a:r>
              <a:rPr lang="de-DE" altLang="de-DE" sz="1200" dirty="0"/>
              <a:t>Vitamin D</a:t>
            </a:r>
          </a:p>
          <a:p>
            <a:pPr eaLnBrk="1" hangingPunct="1">
              <a:buFontTx/>
              <a:buNone/>
            </a:pPr>
            <a:r>
              <a:rPr lang="de-DE" altLang="de-DE" sz="1200" dirty="0"/>
              <a:t>Vitamin C</a:t>
            </a:r>
          </a:p>
          <a:p>
            <a:pPr eaLnBrk="1" hangingPunct="1">
              <a:buFontTx/>
              <a:buNone/>
            </a:pPr>
            <a:r>
              <a:rPr lang="de-DE" altLang="de-DE" sz="1200" dirty="0" err="1"/>
              <a:t>Zinc</a:t>
            </a:r>
            <a:endParaRPr lang="de-DE" altLang="de-DE" sz="1200" dirty="0"/>
          </a:p>
          <a:p>
            <a:pPr eaLnBrk="1" hangingPunct="1">
              <a:buFontTx/>
              <a:buNone/>
            </a:pPr>
            <a:r>
              <a:rPr lang="de-DE" altLang="de-DE" sz="1200" dirty="0" err="1">
                <a:solidFill>
                  <a:schemeClr val="bg1">
                    <a:lumMod val="50000"/>
                  </a:schemeClr>
                </a:solidFill>
              </a:rPr>
              <a:t>Convalescent</a:t>
            </a:r>
            <a:r>
              <a:rPr lang="de-DE" altLang="de-DE" sz="1200" dirty="0">
                <a:solidFill>
                  <a:schemeClr val="bg1">
                    <a:lumMod val="50000"/>
                  </a:schemeClr>
                </a:solidFill>
              </a:rPr>
              <a:t> </a:t>
            </a:r>
            <a:r>
              <a:rPr lang="de-DE" altLang="de-DE" sz="1200" dirty="0" err="1">
                <a:solidFill>
                  <a:schemeClr val="bg1">
                    <a:lumMod val="50000"/>
                  </a:schemeClr>
                </a:solidFill>
              </a:rPr>
              <a:t>plasma</a:t>
            </a:r>
            <a:endParaRPr lang="de-DE" altLang="de-DE" sz="1200" dirty="0">
              <a:solidFill>
                <a:schemeClr val="bg1">
                  <a:lumMod val="50000"/>
                </a:schemeClr>
              </a:solidFill>
            </a:endParaRPr>
          </a:p>
          <a:p>
            <a:pPr eaLnBrk="1" hangingPunct="1">
              <a:buFontTx/>
              <a:buNone/>
            </a:pPr>
            <a:endParaRPr lang="de-DE" altLang="de-DE"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7574"/>
            <a:ext cx="303688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6159634" y="4659982"/>
            <a:ext cx="2952805" cy="200055"/>
          </a:xfrm>
          <a:prstGeom prst="rect">
            <a:avLst/>
          </a:prstGeom>
        </p:spPr>
        <p:txBody>
          <a:bodyPr wrap="square">
            <a:spAutoFit/>
          </a:bodyPr>
          <a:lstStyle/>
          <a:p>
            <a:r>
              <a:rPr lang="de-DE" sz="700" dirty="0">
                <a:solidFill>
                  <a:schemeClr val="bg2">
                    <a:lumMod val="10000"/>
                  </a:schemeClr>
                </a:solidFill>
                <a:latin typeface="BlinkMacSystemFont"/>
              </a:rPr>
              <a:t>WHO </a:t>
            </a:r>
            <a:r>
              <a:rPr lang="de-DE" sz="700" dirty="0" err="1">
                <a:solidFill>
                  <a:schemeClr val="bg2">
                    <a:lumMod val="10000"/>
                  </a:schemeClr>
                </a:solidFill>
                <a:latin typeface="BlinkMacSystemFont"/>
              </a:rPr>
              <a:t>Solidarity</a:t>
            </a:r>
            <a:r>
              <a:rPr lang="de-DE" sz="700" dirty="0">
                <a:solidFill>
                  <a:schemeClr val="bg2">
                    <a:lumMod val="10000"/>
                  </a:schemeClr>
                </a:solidFill>
                <a:latin typeface="BlinkMacSystemFont"/>
              </a:rPr>
              <a:t> Trial </a:t>
            </a:r>
            <a:r>
              <a:rPr lang="de-DE" sz="700" dirty="0" err="1">
                <a:solidFill>
                  <a:schemeClr val="bg2">
                    <a:lumMod val="10000"/>
                  </a:schemeClr>
                </a:solidFill>
                <a:latin typeface="BlinkMacSystemFont"/>
              </a:rPr>
              <a:t>Consortium</a:t>
            </a:r>
            <a:r>
              <a:rPr lang="de-DE" sz="700" dirty="0">
                <a:solidFill>
                  <a:schemeClr val="bg2">
                    <a:lumMod val="10000"/>
                  </a:schemeClr>
                </a:solidFill>
                <a:latin typeface="BlinkMacSystemFont"/>
              </a:rPr>
              <a:t>. N Engl J Med., 2020, </a:t>
            </a:r>
            <a:r>
              <a:rPr lang="de-DE" sz="700" dirty="0" err="1">
                <a:solidFill>
                  <a:schemeClr val="bg2">
                    <a:lumMod val="10000"/>
                  </a:schemeClr>
                </a:solidFill>
                <a:latin typeface="BlinkMacSystemFont"/>
              </a:rPr>
              <a:t>Dec</a:t>
            </a:r>
            <a:r>
              <a:rPr lang="de-DE" sz="700" dirty="0">
                <a:solidFill>
                  <a:schemeClr val="bg2">
                    <a:lumMod val="10000"/>
                  </a:schemeClr>
                </a:solidFill>
                <a:latin typeface="BlinkMacSystemFont"/>
              </a:rPr>
              <a:t> 2, </a:t>
            </a:r>
            <a:r>
              <a:rPr lang="de-DE" sz="700" dirty="0" err="1">
                <a:solidFill>
                  <a:schemeClr val="bg2">
                    <a:lumMod val="10000"/>
                  </a:schemeClr>
                </a:solidFill>
                <a:latin typeface="BlinkMacSystemFont"/>
              </a:rPr>
              <a:t>epub</a:t>
            </a:r>
            <a:r>
              <a:rPr lang="de-DE" sz="700" dirty="0">
                <a:solidFill>
                  <a:schemeClr val="bg2">
                    <a:lumMod val="10000"/>
                  </a:schemeClr>
                </a:solidFill>
                <a:latin typeface="BlinkMacSystemFont"/>
              </a:rPr>
              <a:t> </a:t>
            </a:r>
            <a:endParaRPr lang="de-DE" sz="700" dirty="0">
              <a:solidFill>
                <a:schemeClr val="bg2">
                  <a:lumMod val="10000"/>
                </a:schemeClr>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114" y="987929"/>
            <a:ext cx="5405041" cy="116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046" y="2150043"/>
            <a:ext cx="2412652" cy="259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2150042"/>
            <a:ext cx="6077653" cy="178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27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79392" y="145258"/>
            <a:ext cx="6408737"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a:solidFill>
                  <a:srgbClr val="7030A0"/>
                </a:solidFill>
              </a:rPr>
              <a:t>viral </a:t>
            </a:r>
            <a:r>
              <a:rPr lang="de-DE" altLang="de-DE" sz="2000" b="0" dirty="0" err="1">
                <a:solidFill>
                  <a:srgbClr val="7030A0"/>
                </a:solidFill>
              </a:rPr>
              <a:t>response</a:t>
            </a:r>
            <a:r>
              <a:rPr lang="de-DE" altLang="de-DE" sz="2000" b="0" dirty="0">
                <a:solidFill>
                  <a:srgbClr val="7030A0"/>
                </a:solidFill>
              </a:rPr>
              <a:t> </a:t>
            </a:r>
            <a:r>
              <a:rPr lang="de-DE" altLang="de-DE" sz="2000" b="0" dirty="0" err="1">
                <a:solidFill>
                  <a:srgbClr val="7030A0"/>
                </a:solidFill>
              </a:rPr>
              <a:t>phase</a:t>
            </a:r>
            <a:r>
              <a:rPr lang="de-DE" altLang="de-DE" sz="2000" b="0" dirty="0">
                <a:solidFill>
                  <a:srgbClr val="7030A0"/>
                </a:solidFill>
              </a:rPr>
              <a:t> – </a:t>
            </a:r>
            <a:r>
              <a:rPr lang="de-DE" altLang="de-DE" sz="2000" b="0" dirty="0" err="1">
                <a:solidFill>
                  <a:srgbClr val="7030A0"/>
                </a:solidFill>
              </a:rPr>
              <a:t>early</a:t>
            </a:r>
            <a:r>
              <a:rPr lang="de-DE" altLang="de-DE" sz="2000" b="0" dirty="0">
                <a:solidFill>
                  <a:srgbClr val="7030A0"/>
                </a:solidFill>
              </a:rPr>
              <a:t> </a:t>
            </a:r>
            <a:r>
              <a:rPr lang="de-DE" altLang="de-DE" sz="2000" b="0" dirty="0" err="1">
                <a:solidFill>
                  <a:srgbClr val="7030A0"/>
                </a:solidFill>
              </a:rPr>
              <a:t>infection</a:t>
            </a:r>
            <a:endParaRPr lang="de-DE" altLang="de-DE" sz="2000" b="0" dirty="0">
              <a:solidFill>
                <a:srgbClr val="7030A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37" y="915566"/>
            <a:ext cx="3099619" cy="388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156176" y="4515966"/>
            <a:ext cx="2952329" cy="307777"/>
          </a:xfrm>
          <a:prstGeom prst="rect">
            <a:avLst/>
          </a:prstGeom>
        </p:spPr>
        <p:txBody>
          <a:bodyPr wrap="square">
            <a:spAutoFit/>
          </a:bodyPr>
          <a:lstStyle/>
          <a:p>
            <a:r>
              <a:rPr lang="de-DE" sz="700" dirty="0">
                <a:solidFill>
                  <a:schemeClr val="bg2">
                    <a:lumMod val="10000"/>
                  </a:schemeClr>
                </a:solidFill>
                <a:latin typeface="BlinkMacSystemFont"/>
              </a:rPr>
              <a:t>Beigel et al., N Engl J Med., 2020, Nov 5, 383</a:t>
            </a:r>
          </a:p>
          <a:p>
            <a:r>
              <a:rPr lang="de-DE" sz="700" dirty="0">
                <a:solidFill>
                  <a:schemeClr val="bg2">
                    <a:lumMod val="10000"/>
                  </a:schemeClr>
                </a:solidFill>
                <a:latin typeface="BlinkMacSystemFont"/>
                <a:hlinkClick r:id="rId3"/>
              </a:rPr>
              <a:t>www.rki.de/covid-19-therapie-stakob</a:t>
            </a:r>
            <a:r>
              <a:rPr lang="de-DE" sz="700" dirty="0">
                <a:solidFill>
                  <a:schemeClr val="bg2">
                    <a:lumMod val="10000"/>
                  </a:schemeClr>
                </a:solidFill>
                <a:latin typeface="BlinkMacSystemFont"/>
              </a:rPr>
              <a:t> - </a:t>
            </a:r>
            <a:r>
              <a:rPr lang="de-DE" sz="700" dirty="0" err="1">
                <a:solidFill>
                  <a:schemeClr val="bg2">
                    <a:lumMod val="10000"/>
                  </a:schemeClr>
                </a:solidFill>
                <a:latin typeface="BlinkMacSystemFont"/>
              </a:rPr>
              <a:t>accessed</a:t>
            </a:r>
            <a:r>
              <a:rPr lang="de-DE" sz="700" dirty="0">
                <a:solidFill>
                  <a:schemeClr val="bg2">
                    <a:lumMod val="10000"/>
                  </a:schemeClr>
                </a:solidFill>
                <a:latin typeface="BlinkMacSystemFont"/>
              </a:rPr>
              <a:t> on 21 </a:t>
            </a:r>
            <a:r>
              <a:rPr lang="de-DE" sz="700" dirty="0" err="1">
                <a:solidFill>
                  <a:schemeClr val="bg2">
                    <a:lumMod val="10000"/>
                  </a:schemeClr>
                </a:solidFill>
                <a:latin typeface="BlinkMacSystemFont"/>
              </a:rPr>
              <a:t>January</a:t>
            </a:r>
            <a:r>
              <a:rPr lang="de-DE" sz="700" dirty="0">
                <a:solidFill>
                  <a:schemeClr val="bg2">
                    <a:lumMod val="10000"/>
                  </a:schemeClr>
                </a:solidFill>
                <a:latin typeface="BlinkMacSystemFont"/>
              </a:rPr>
              <a:t> 2021</a:t>
            </a:r>
            <a:endParaRPr lang="de-DE" sz="700" dirty="0">
              <a:solidFill>
                <a:schemeClr val="bg2">
                  <a:lumMod val="10000"/>
                </a:schemeClr>
              </a:solidFill>
            </a:endParaRPr>
          </a:p>
        </p:txBody>
      </p:sp>
      <p:sp>
        <p:nvSpPr>
          <p:cNvPr id="7" name="Rechteck 6"/>
          <p:cNvSpPr/>
          <p:nvPr/>
        </p:nvSpPr>
        <p:spPr>
          <a:xfrm>
            <a:off x="3563888" y="1288668"/>
            <a:ext cx="4890361" cy="2785378"/>
          </a:xfrm>
          <a:prstGeom prst="rect">
            <a:avLst/>
          </a:prstGeom>
        </p:spPr>
        <p:txBody>
          <a:bodyPr wrap="square">
            <a:spAutoFit/>
          </a:bodyPr>
          <a:lstStyle/>
          <a:p>
            <a:pPr marL="171450" indent="-171450">
              <a:buFont typeface="Arial" panose="020B0604020202020204" pitchFamily="34" charset="0"/>
              <a:buChar char="•"/>
            </a:pPr>
            <a:r>
              <a:rPr lang="en-US" sz="1000" dirty="0"/>
              <a:t>ACTT-1 - multinational, randomized, placebo-controlled trial </a:t>
            </a:r>
          </a:p>
          <a:p>
            <a:pPr marL="171450" indent="-171450">
              <a:spcBef>
                <a:spcPts val="600"/>
              </a:spcBef>
              <a:buFont typeface="Arial" panose="020B0604020202020204" pitchFamily="34" charset="0"/>
              <a:buChar char="•"/>
            </a:pPr>
            <a:r>
              <a:rPr lang="en-US" sz="1000" dirty="0"/>
              <a:t>1062 patients with confirmed COVID-19 and evidence of lung involvement </a:t>
            </a:r>
          </a:p>
          <a:p>
            <a:pPr marL="171450" indent="-171450">
              <a:spcBef>
                <a:spcPts val="600"/>
              </a:spcBef>
              <a:buFont typeface="Arial" panose="020B0604020202020204" pitchFamily="34" charset="0"/>
              <a:buChar char="•"/>
            </a:pPr>
            <a:r>
              <a:rPr lang="en-US" sz="1000" dirty="0"/>
              <a:t>85% had severe disease and 27% were receiving invasive mechanical ventilation or ECMO at baseline</a:t>
            </a:r>
          </a:p>
          <a:p>
            <a:pPr marL="171450" indent="-171450">
              <a:spcBef>
                <a:spcPts val="600"/>
              </a:spcBef>
              <a:buFont typeface="Arial" panose="020B0604020202020204" pitchFamily="34" charset="0"/>
              <a:buChar char="•"/>
            </a:pPr>
            <a:r>
              <a:rPr lang="en-US" sz="1000" dirty="0" err="1"/>
              <a:t>Remdesivir</a:t>
            </a:r>
            <a:r>
              <a:rPr lang="en-US" sz="1000" dirty="0"/>
              <a:t> resulted in faster time to recovery (median 10 vs. 15 days)</a:t>
            </a:r>
          </a:p>
          <a:p>
            <a:pPr marL="171450" indent="-171450">
              <a:spcBef>
                <a:spcPts val="600"/>
              </a:spcBef>
              <a:buFont typeface="Arial" panose="020B0604020202020204" pitchFamily="34" charset="0"/>
              <a:buChar char="•"/>
            </a:pPr>
            <a:r>
              <a:rPr lang="en-US" sz="1000" dirty="0"/>
              <a:t>The reduced time to recovery was only statistically significant among patients who were on low-flow oxygen at baseline</a:t>
            </a:r>
          </a:p>
          <a:p>
            <a:pPr marL="171450" indent="-171450">
              <a:spcBef>
                <a:spcPts val="600"/>
              </a:spcBef>
              <a:buFont typeface="Arial" panose="020B0604020202020204" pitchFamily="34" charset="0"/>
              <a:buChar char="•"/>
            </a:pPr>
            <a:r>
              <a:rPr lang="en-US" sz="1000" dirty="0"/>
              <a:t>Among the subset of patients on mechanical ventilation or ECMO at baseline, the time to recovery was similar with </a:t>
            </a:r>
            <a:r>
              <a:rPr lang="en-US" sz="1000" dirty="0" err="1"/>
              <a:t>remdesivir</a:t>
            </a:r>
            <a:r>
              <a:rPr lang="en-US" sz="1000" dirty="0"/>
              <a:t> and placebo</a:t>
            </a:r>
          </a:p>
          <a:p>
            <a:pPr marL="171450" indent="-171450">
              <a:spcBef>
                <a:spcPts val="600"/>
              </a:spcBef>
              <a:buFont typeface="Arial" panose="020B0604020202020204" pitchFamily="34" charset="0"/>
              <a:buChar char="•"/>
            </a:pPr>
            <a:r>
              <a:rPr lang="en-US" sz="1000" dirty="0"/>
              <a:t>Overall, there was a trend towards lower 29-day mortality that was not statistically significant (11.4% vs. 15.2% with placebo)</a:t>
            </a:r>
          </a:p>
          <a:p>
            <a:pPr marL="171450" indent="-171450">
              <a:spcBef>
                <a:spcPts val="600"/>
              </a:spcBef>
              <a:buFont typeface="Arial" panose="020B0604020202020204" pitchFamily="34" charset="0"/>
              <a:buChar char="•"/>
            </a:pPr>
            <a:r>
              <a:rPr lang="en-US" sz="1000" dirty="0"/>
              <a:t>Among the subset of patients who were on oxygen supplementation but did not require high-flow oxygen or </a:t>
            </a:r>
            <a:r>
              <a:rPr lang="en-US" sz="1000" dirty="0" err="1"/>
              <a:t>ventilatory</a:t>
            </a:r>
            <a:r>
              <a:rPr lang="en-US" sz="1000" dirty="0"/>
              <a:t> support, there was a statistically significant mortality benefit (4.0% vs. 12.7%, HR 0.30, 95% CI 0.14-0.64).</a:t>
            </a:r>
          </a:p>
        </p:txBody>
      </p:sp>
      <p:grpSp>
        <p:nvGrpSpPr>
          <p:cNvPr id="11" name="Gruppieren 10"/>
          <p:cNvGrpSpPr/>
          <p:nvPr/>
        </p:nvGrpSpPr>
        <p:grpSpPr>
          <a:xfrm>
            <a:off x="2411760" y="843558"/>
            <a:ext cx="4613988" cy="3988459"/>
            <a:chOff x="2049156" y="887547"/>
            <a:chExt cx="4613988" cy="3988459"/>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156" y="887547"/>
              <a:ext cx="4613988" cy="398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2123728" y="3204000"/>
              <a:ext cx="4392488" cy="267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123728" y="3471846"/>
              <a:ext cx="4392488" cy="612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feld 2"/>
          <p:cNvSpPr txBox="1"/>
          <p:nvPr/>
        </p:nvSpPr>
        <p:spPr>
          <a:xfrm>
            <a:off x="539552" y="1239573"/>
            <a:ext cx="6408711" cy="138499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de-DE" sz="1200" dirty="0">
                <a:solidFill>
                  <a:schemeClr val="tx1">
                    <a:lumMod val="75000"/>
                  </a:schemeClr>
                </a:solidFill>
              </a:rPr>
              <a:t>Positive SARS-CoV-2 PCR </a:t>
            </a:r>
            <a:r>
              <a:rPr lang="de-DE" sz="1200" dirty="0" err="1">
                <a:solidFill>
                  <a:schemeClr val="tx1">
                    <a:lumMod val="75000"/>
                  </a:schemeClr>
                </a:solidFill>
              </a:rPr>
              <a:t>during</a:t>
            </a:r>
            <a:r>
              <a:rPr lang="de-DE" sz="1200" dirty="0">
                <a:solidFill>
                  <a:schemeClr val="tx1">
                    <a:lumMod val="75000"/>
                  </a:schemeClr>
                </a:solidFill>
              </a:rPr>
              <a:t> last 48h</a:t>
            </a:r>
          </a:p>
          <a:p>
            <a:pPr marL="171450" indent="-171450">
              <a:buFont typeface="Arial" panose="020B0604020202020204" pitchFamily="34" charset="0"/>
              <a:buChar char="•"/>
            </a:pPr>
            <a:r>
              <a:rPr lang="de-DE" sz="1200" dirty="0">
                <a:solidFill>
                  <a:schemeClr val="tx1">
                    <a:lumMod val="75000"/>
                  </a:schemeClr>
                </a:solidFill>
              </a:rPr>
              <a:t>Ct </a:t>
            </a:r>
            <a:r>
              <a:rPr lang="de-DE" sz="1200" dirty="0" err="1">
                <a:solidFill>
                  <a:schemeClr val="tx1">
                    <a:lumMod val="75000"/>
                  </a:schemeClr>
                </a:solidFill>
              </a:rPr>
              <a:t>value</a:t>
            </a:r>
            <a:r>
              <a:rPr lang="de-DE" sz="1200" dirty="0">
                <a:solidFill>
                  <a:schemeClr val="tx1">
                    <a:lumMod val="75000"/>
                  </a:schemeClr>
                </a:solidFill>
              </a:rPr>
              <a:t> &lt;30</a:t>
            </a:r>
          </a:p>
          <a:p>
            <a:pPr marL="171450" indent="-171450">
              <a:buFont typeface="Arial" panose="020B0604020202020204" pitchFamily="34" charset="0"/>
              <a:buChar char="•"/>
            </a:pPr>
            <a:r>
              <a:rPr lang="de-DE" sz="1200" dirty="0">
                <a:solidFill>
                  <a:schemeClr val="tx1">
                    <a:lumMod val="75000"/>
                  </a:schemeClr>
                </a:solidFill>
              </a:rPr>
              <a:t>Age &gt;12 </a:t>
            </a:r>
          </a:p>
          <a:p>
            <a:pPr marL="171450" indent="-171450">
              <a:buFont typeface="Arial" panose="020B0604020202020204" pitchFamily="34" charset="0"/>
              <a:buChar char="•"/>
            </a:pPr>
            <a:r>
              <a:rPr lang="de-DE" sz="1200" dirty="0">
                <a:solidFill>
                  <a:schemeClr val="tx1">
                    <a:lumMod val="75000"/>
                  </a:schemeClr>
                </a:solidFill>
              </a:rPr>
              <a:t>Symptoms </a:t>
            </a:r>
            <a:r>
              <a:rPr lang="de-DE" sz="1200" dirty="0" err="1">
                <a:solidFill>
                  <a:schemeClr val="tx1">
                    <a:lumMod val="75000"/>
                  </a:schemeClr>
                </a:solidFill>
              </a:rPr>
              <a:t>duration</a:t>
            </a:r>
            <a:r>
              <a:rPr lang="de-DE" sz="1200" dirty="0">
                <a:solidFill>
                  <a:schemeClr val="tx1">
                    <a:lumMod val="75000"/>
                  </a:schemeClr>
                </a:solidFill>
              </a:rPr>
              <a:t> &lt;7 </a:t>
            </a:r>
            <a:r>
              <a:rPr lang="de-DE" sz="1200" dirty="0" err="1">
                <a:solidFill>
                  <a:schemeClr val="tx1">
                    <a:lumMod val="75000"/>
                  </a:schemeClr>
                </a:solidFill>
              </a:rPr>
              <a:t>days</a:t>
            </a:r>
            <a:endParaRPr lang="de-DE" sz="1200" dirty="0">
              <a:solidFill>
                <a:schemeClr val="tx1">
                  <a:lumMod val="75000"/>
                </a:schemeClr>
              </a:solidFill>
            </a:endParaRPr>
          </a:p>
          <a:p>
            <a:pPr marL="171450" indent="-171450">
              <a:buFont typeface="Arial" panose="020B0604020202020204" pitchFamily="34" charset="0"/>
              <a:buChar char="•"/>
            </a:pPr>
            <a:r>
              <a:rPr lang="de-DE" sz="1200" dirty="0">
                <a:solidFill>
                  <a:schemeClr val="tx1">
                    <a:lumMod val="75000"/>
                  </a:schemeClr>
                </a:solidFill>
              </a:rPr>
              <a:t>SARS-CoV-2 </a:t>
            </a:r>
            <a:r>
              <a:rPr lang="de-DE" sz="1200" dirty="0" err="1">
                <a:solidFill>
                  <a:schemeClr val="tx1">
                    <a:lumMod val="75000"/>
                  </a:schemeClr>
                </a:solidFill>
              </a:rPr>
              <a:t>pneumonia</a:t>
            </a:r>
            <a:endParaRPr lang="de-DE" sz="1200" dirty="0">
              <a:solidFill>
                <a:schemeClr val="tx1">
                  <a:lumMod val="75000"/>
                </a:schemeClr>
              </a:solidFill>
            </a:endParaRPr>
          </a:p>
          <a:p>
            <a:pPr marL="171450" indent="-171450">
              <a:buFont typeface="Arial" panose="020B0604020202020204" pitchFamily="34" charset="0"/>
              <a:buChar char="•"/>
            </a:pPr>
            <a:r>
              <a:rPr lang="de-DE" sz="1200" dirty="0">
                <a:solidFill>
                  <a:schemeClr val="tx1">
                    <a:lumMod val="75000"/>
                  </a:schemeClr>
                </a:solidFill>
              </a:rPr>
              <a:t>Oxygen </a:t>
            </a:r>
            <a:r>
              <a:rPr lang="de-DE" sz="1200" dirty="0" err="1">
                <a:solidFill>
                  <a:schemeClr val="tx1">
                    <a:lumMod val="75000"/>
                  </a:schemeClr>
                </a:solidFill>
              </a:rPr>
              <a:t>saturation</a:t>
            </a:r>
            <a:r>
              <a:rPr lang="de-DE" sz="1200" dirty="0">
                <a:solidFill>
                  <a:schemeClr val="tx1">
                    <a:lumMod val="75000"/>
                  </a:schemeClr>
                </a:solidFill>
              </a:rPr>
              <a:t> &lt; 94% </a:t>
            </a:r>
            <a:r>
              <a:rPr lang="de-DE" sz="1200" dirty="0" err="1">
                <a:solidFill>
                  <a:schemeClr val="tx1">
                    <a:lumMod val="75000"/>
                  </a:schemeClr>
                </a:solidFill>
              </a:rPr>
              <a:t>under</a:t>
            </a:r>
            <a:r>
              <a:rPr lang="de-DE" sz="1200" dirty="0">
                <a:solidFill>
                  <a:schemeClr val="tx1">
                    <a:lumMod val="75000"/>
                  </a:schemeClr>
                </a:solidFill>
              </a:rPr>
              <a:t> </a:t>
            </a:r>
            <a:r>
              <a:rPr lang="de-DE" sz="1200" dirty="0" err="1">
                <a:solidFill>
                  <a:schemeClr val="tx1">
                    <a:lumMod val="75000"/>
                  </a:schemeClr>
                </a:solidFill>
              </a:rPr>
              <a:t>room</a:t>
            </a:r>
            <a:r>
              <a:rPr lang="de-DE" sz="1200" dirty="0">
                <a:solidFill>
                  <a:schemeClr val="tx1">
                    <a:lumMod val="75000"/>
                  </a:schemeClr>
                </a:solidFill>
              </a:rPr>
              <a:t> </a:t>
            </a:r>
            <a:r>
              <a:rPr lang="de-DE" sz="1200" dirty="0" err="1">
                <a:solidFill>
                  <a:schemeClr val="tx1">
                    <a:lumMod val="75000"/>
                  </a:schemeClr>
                </a:solidFill>
              </a:rPr>
              <a:t>conditions</a:t>
            </a:r>
            <a:r>
              <a:rPr lang="de-DE" sz="1200" dirty="0">
                <a:solidFill>
                  <a:schemeClr val="tx1">
                    <a:lumMod val="75000"/>
                  </a:schemeClr>
                </a:solidFill>
              </a:rPr>
              <a:t> </a:t>
            </a:r>
            <a:r>
              <a:rPr lang="de-DE" sz="1200" dirty="0" err="1">
                <a:solidFill>
                  <a:schemeClr val="tx1">
                    <a:lumMod val="75000"/>
                  </a:schemeClr>
                </a:solidFill>
              </a:rPr>
              <a:t>and</a:t>
            </a:r>
            <a:r>
              <a:rPr lang="de-DE" sz="1200" dirty="0">
                <a:solidFill>
                  <a:schemeClr val="tx1">
                    <a:lumMod val="75000"/>
                  </a:schemeClr>
                </a:solidFill>
              </a:rPr>
              <a:t> </a:t>
            </a:r>
            <a:r>
              <a:rPr lang="de-DE" sz="1200" dirty="0" err="1">
                <a:solidFill>
                  <a:schemeClr val="tx1">
                    <a:lumMod val="75000"/>
                  </a:schemeClr>
                </a:solidFill>
              </a:rPr>
              <a:t>need</a:t>
            </a:r>
            <a:r>
              <a:rPr lang="de-DE" sz="1200" dirty="0">
                <a:solidFill>
                  <a:schemeClr val="tx1">
                    <a:lumMod val="75000"/>
                  </a:schemeClr>
                </a:solidFill>
              </a:rPr>
              <a:t> </a:t>
            </a:r>
            <a:r>
              <a:rPr lang="de-DE" sz="1200" dirty="0" err="1">
                <a:solidFill>
                  <a:schemeClr val="tx1">
                    <a:lumMod val="75000"/>
                  </a:schemeClr>
                </a:solidFill>
              </a:rPr>
              <a:t>for</a:t>
            </a:r>
            <a:r>
              <a:rPr lang="de-DE" sz="1200" dirty="0">
                <a:solidFill>
                  <a:schemeClr val="tx1">
                    <a:lumMod val="75000"/>
                  </a:schemeClr>
                </a:solidFill>
              </a:rPr>
              <a:t> </a:t>
            </a:r>
            <a:r>
              <a:rPr lang="de-DE" sz="1200" dirty="0" err="1">
                <a:solidFill>
                  <a:schemeClr val="tx1">
                    <a:lumMod val="75000"/>
                  </a:schemeClr>
                </a:solidFill>
              </a:rPr>
              <a:t>oxygen</a:t>
            </a:r>
            <a:r>
              <a:rPr lang="de-DE" sz="1200" dirty="0">
                <a:solidFill>
                  <a:schemeClr val="tx1">
                    <a:lumMod val="75000"/>
                  </a:schemeClr>
                </a:solidFill>
              </a:rPr>
              <a:t> </a:t>
            </a:r>
            <a:r>
              <a:rPr lang="de-DE" sz="1200" dirty="0" err="1">
                <a:solidFill>
                  <a:schemeClr val="tx1">
                    <a:lumMod val="75000"/>
                  </a:schemeClr>
                </a:solidFill>
              </a:rPr>
              <a:t>supplementation</a:t>
            </a:r>
            <a:endParaRPr lang="de-DE" sz="1200" dirty="0">
              <a:solidFill>
                <a:schemeClr val="tx1">
                  <a:lumMod val="75000"/>
                </a:schemeClr>
              </a:solidFill>
            </a:endParaRPr>
          </a:p>
          <a:p>
            <a:pPr marL="171450" indent="-171450">
              <a:buFont typeface="Arial" panose="020B0604020202020204" pitchFamily="34" charset="0"/>
              <a:buChar char="•"/>
            </a:pPr>
            <a:r>
              <a:rPr lang="de-DE" sz="1200" dirty="0">
                <a:solidFill>
                  <a:schemeClr val="tx1">
                    <a:lumMod val="75000"/>
                  </a:schemeClr>
                </a:solidFill>
              </a:rPr>
              <a:t>Normal </a:t>
            </a:r>
            <a:r>
              <a:rPr lang="de-DE" sz="1200" dirty="0" err="1">
                <a:solidFill>
                  <a:schemeClr val="tx1">
                    <a:lumMod val="75000"/>
                  </a:schemeClr>
                </a:solidFill>
              </a:rPr>
              <a:t>kidney</a:t>
            </a:r>
            <a:r>
              <a:rPr lang="de-DE" sz="1200" dirty="0">
                <a:solidFill>
                  <a:schemeClr val="tx1">
                    <a:lumMod val="75000"/>
                  </a:schemeClr>
                </a:solidFill>
              </a:rPr>
              <a:t> </a:t>
            </a:r>
            <a:r>
              <a:rPr lang="de-DE" sz="1200" dirty="0" err="1">
                <a:solidFill>
                  <a:schemeClr val="tx1">
                    <a:lumMod val="75000"/>
                  </a:schemeClr>
                </a:solidFill>
              </a:rPr>
              <a:t>and</a:t>
            </a:r>
            <a:r>
              <a:rPr lang="de-DE" sz="1200" dirty="0">
                <a:solidFill>
                  <a:schemeClr val="tx1">
                    <a:lumMod val="75000"/>
                  </a:schemeClr>
                </a:solidFill>
              </a:rPr>
              <a:t> </a:t>
            </a:r>
            <a:r>
              <a:rPr lang="de-DE" sz="1200" dirty="0" err="1">
                <a:solidFill>
                  <a:schemeClr val="tx1">
                    <a:lumMod val="75000"/>
                  </a:schemeClr>
                </a:solidFill>
              </a:rPr>
              <a:t>liver</a:t>
            </a:r>
            <a:r>
              <a:rPr lang="de-DE" sz="1200" dirty="0">
                <a:solidFill>
                  <a:schemeClr val="tx1">
                    <a:lumMod val="75000"/>
                  </a:schemeClr>
                </a:solidFill>
              </a:rPr>
              <a:t> </a:t>
            </a:r>
            <a:r>
              <a:rPr lang="de-DE" sz="1200" dirty="0" err="1">
                <a:solidFill>
                  <a:schemeClr val="tx1">
                    <a:lumMod val="75000"/>
                  </a:schemeClr>
                </a:solidFill>
              </a:rPr>
              <a:t>function</a:t>
            </a:r>
            <a:endParaRPr lang="de-DE" sz="1200" dirty="0">
              <a:solidFill>
                <a:schemeClr val="tx1">
                  <a:lumMod val="75000"/>
                </a:schemeClr>
              </a:solidFill>
            </a:endParaRPr>
          </a:p>
        </p:txBody>
      </p:sp>
    </p:spTree>
    <p:extLst>
      <p:ext uri="{BB962C8B-B14F-4D97-AF65-F5344CB8AC3E}">
        <p14:creationId xmlns:p14="http://schemas.microsoft.com/office/powerpoint/2010/main" val="35784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408737"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err="1">
                <a:solidFill>
                  <a:srgbClr val="7030A0"/>
                </a:solidFill>
              </a:rPr>
              <a:t>host</a:t>
            </a:r>
            <a:r>
              <a:rPr lang="de-DE" altLang="de-DE" sz="2000" b="0" dirty="0">
                <a:solidFill>
                  <a:srgbClr val="7030A0"/>
                </a:solidFill>
              </a:rPr>
              <a:t> </a:t>
            </a:r>
            <a:r>
              <a:rPr lang="de-DE" altLang="de-DE" sz="2000" b="0" dirty="0" err="1">
                <a:solidFill>
                  <a:srgbClr val="7030A0"/>
                </a:solidFill>
              </a:rPr>
              <a:t>inflammatory</a:t>
            </a:r>
            <a:r>
              <a:rPr lang="de-DE" altLang="de-DE" sz="2000" b="0" dirty="0">
                <a:solidFill>
                  <a:srgbClr val="7030A0"/>
                </a:solidFill>
              </a:rPr>
              <a:t> </a:t>
            </a:r>
            <a:r>
              <a:rPr lang="de-DE" altLang="de-DE" sz="2000" b="0" dirty="0" err="1">
                <a:solidFill>
                  <a:srgbClr val="7030A0"/>
                </a:solidFill>
              </a:rPr>
              <a:t>response</a:t>
            </a:r>
            <a:r>
              <a:rPr lang="de-DE" altLang="de-DE" sz="2000" b="0" dirty="0">
                <a:solidFill>
                  <a:srgbClr val="7030A0"/>
                </a:solidFill>
              </a:rPr>
              <a:t> – </a:t>
            </a:r>
            <a:r>
              <a:rPr lang="de-DE" altLang="de-DE" sz="2000" b="0" dirty="0" err="1">
                <a:solidFill>
                  <a:srgbClr val="7030A0"/>
                </a:solidFill>
              </a:rPr>
              <a:t>pulmonary</a:t>
            </a:r>
            <a:r>
              <a:rPr lang="de-DE" altLang="de-DE" sz="2000" b="0" dirty="0">
                <a:solidFill>
                  <a:srgbClr val="7030A0"/>
                </a:solidFill>
              </a:rPr>
              <a:t> </a:t>
            </a:r>
            <a:r>
              <a:rPr lang="de-DE" altLang="de-DE" sz="2000" b="0" dirty="0" err="1">
                <a:solidFill>
                  <a:srgbClr val="7030A0"/>
                </a:solidFill>
              </a:rPr>
              <a:t>phase</a:t>
            </a:r>
            <a:endParaRPr lang="de-DE" altLang="de-DE" sz="2000" b="0"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43558"/>
            <a:ext cx="3366517" cy="388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6012160" y="4631962"/>
            <a:ext cx="3100279" cy="200055"/>
          </a:xfrm>
          <a:prstGeom prst="rect">
            <a:avLst/>
          </a:prstGeom>
        </p:spPr>
        <p:txBody>
          <a:bodyPr wrap="square">
            <a:spAutoFit/>
          </a:bodyPr>
          <a:lstStyle/>
          <a:p>
            <a:r>
              <a:rPr lang="de-DE" sz="700" dirty="0">
                <a:solidFill>
                  <a:schemeClr val="bg2">
                    <a:lumMod val="10000"/>
                  </a:schemeClr>
                </a:solidFill>
                <a:latin typeface="BlinkMacSystemFont"/>
              </a:rPr>
              <a:t>The RECOVERY Collaborative Group, N Engl J Med., 2020, Jul 17, </a:t>
            </a:r>
            <a:r>
              <a:rPr lang="de-DE" sz="700" dirty="0" err="1">
                <a:solidFill>
                  <a:schemeClr val="bg2">
                    <a:lumMod val="10000"/>
                  </a:schemeClr>
                </a:solidFill>
                <a:latin typeface="BlinkMacSystemFont"/>
              </a:rPr>
              <a:t>epub</a:t>
            </a:r>
            <a:endParaRPr lang="de-DE" sz="700" dirty="0">
              <a:solidFill>
                <a:schemeClr val="bg2">
                  <a:lumMod val="10000"/>
                </a:schemeClr>
              </a:solidFill>
            </a:endParaRPr>
          </a:p>
        </p:txBody>
      </p:sp>
      <p:sp>
        <p:nvSpPr>
          <p:cNvPr id="4" name="Rechteck 3"/>
          <p:cNvSpPr/>
          <p:nvPr/>
        </p:nvSpPr>
        <p:spPr>
          <a:xfrm>
            <a:off x="3635896" y="1236404"/>
            <a:ext cx="5328592" cy="2785378"/>
          </a:xfrm>
          <a:prstGeom prst="rect">
            <a:avLst/>
          </a:prstGeom>
        </p:spPr>
        <p:txBody>
          <a:bodyPr wrap="square">
            <a:spAutoFit/>
          </a:bodyPr>
          <a:lstStyle/>
          <a:p>
            <a:pPr marL="171450" indent="-171450">
              <a:spcBef>
                <a:spcPts val="600"/>
              </a:spcBef>
              <a:buFont typeface="Arial" panose="020B0604020202020204" pitchFamily="34" charset="0"/>
              <a:buChar char="•"/>
            </a:pPr>
            <a:r>
              <a:rPr lang="en-US" sz="1000" dirty="0"/>
              <a:t>Patients with confirmed or suspected COVID-19 </a:t>
            </a:r>
          </a:p>
          <a:p>
            <a:pPr marL="171450" indent="-171450">
              <a:spcBef>
                <a:spcPts val="600"/>
              </a:spcBef>
              <a:buFont typeface="Arial" panose="020B0604020202020204" pitchFamily="34" charset="0"/>
              <a:buChar char="•"/>
            </a:pPr>
            <a:r>
              <a:rPr lang="en-US" sz="1000" dirty="0"/>
              <a:t>2104 and 4321 patients randomly assigned to receive dexamethasone or usual care</a:t>
            </a:r>
          </a:p>
          <a:p>
            <a:pPr marL="171450" indent="-171450">
              <a:spcBef>
                <a:spcPts val="600"/>
              </a:spcBef>
              <a:buFont typeface="Arial" panose="020B0604020202020204" pitchFamily="34" charset="0"/>
              <a:buChar char="•"/>
            </a:pPr>
            <a:r>
              <a:rPr lang="en-US" sz="1000" dirty="0"/>
              <a:t>Baseline comorbidities and need for oxygen or </a:t>
            </a:r>
            <a:r>
              <a:rPr lang="en-US" sz="1000" dirty="0" err="1"/>
              <a:t>ventilatory</a:t>
            </a:r>
            <a:r>
              <a:rPr lang="en-US" sz="1000" dirty="0"/>
              <a:t> support were comparable</a:t>
            </a:r>
          </a:p>
          <a:p>
            <a:pPr marL="171450" indent="-171450">
              <a:spcBef>
                <a:spcPts val="600"/>
              </a:spcBef>
              <a:buFont typeface="Arial" panose="020B0604020202020204" pitchFamily="34" charset="0"/>
              <a:buChar char="•"/>
            </a:pPr>
            <a:r>
              <a:rPr lang="en-US" sz="1000" dirty="0"/>
              <a:t>Reduction in 28-day mortality:</a:t>
            </a:r>
          </a:p>
          <a:p>
            <a:pPr lvl="1">
              <a:spcBef>
                <a:spcPts val="1200"/>
              </a:spcBef>
            </a:pPr>
            <a:r>
              <a:rPr lang="en-US" sz="1000" dirty="0"/>
              <a:t>Overall – 17% relative reduction (22.9 vs. 25.7%)</a:t>
            </a:r>
          </a:p>
          <a:p>
            <a:pPr lvl="1">
              <a:spcBef>
                <a:spcPts val="1200"/>
              </a:spcBef>
            </a:pPr>
            <a:r>
              <a:rPr lang="en-US" sz="1000" dirty="0"/>
              <a:t>Patients on IMV or ECMO at baseline – 36 % relative reduction (29.3 vs. 41.4%) Age-adjusted analysis - 12.3% absolute reduction</a:t>
            </a:r>
          </a:p>
          <a:p>
            <a:pPr lvl="1">
              <a:spcBef>
                <a:spcPts val="1200"/>
              </a:spcBef>
            </a:pPr>
            <a:r>
              <a:rPr lang="en-US" sz="1000" dirty="0"/>
              <a:t>Patients on noninvasive oxygen therapy at baseline – 18% relative reduction (23.3 versus 26.2%)</a:t>
            </a:r>
          </a:p>
          <a:p>
            <a:pPr lvl="1">
              <a:spcBef>
                <a:spcPts val="0"/>
              </a:spcBef>
            </a:pPr>
            <a:r>
              <a:rPr lang="en-US" sz="1000" dirty="0"/>
              <a:t>Age-adjusted analysis - 4.1% absolute reduction</a:t>
            </a:r>
          </a:p>
          <a:p>
            <a:pPr lvl="1">
              <a:spcBef>
                <a:spcPts val="1200"/>
              </a:spcBef>
            </a:pPr>
            <a:r>
              <a:rPr lang="en-US" sz="1000" dirty="0"/>
              <a:t>No benefit among patients who did not require either oxygen or </a:t>
            </a:r>
            <a:r>
              <a:rPr lang="en-US" sz="1000" dirty="0" err="1"/>
              <a:t>ventilatory</a:t>
            </a:r>
            <a:r>
              <a:rPr lang="en-US" sz="1000" dirty="0"/>
              <a:t> support -</a:t>
            </a:r>
            <a:r>
              <a:rPr lang="en-US" sz="1000" dirty="0" err="1"/>
              <a:t>nonstatistically</a:t>
            </a:r>
            <a:r>
              <a:rPr lang="en-US" sz="1000" dirty="0"/>
              <a:t> significant trend towards higher mortality (17.8 vs. 14%) </a:t>
            </a:r>
            <a:endParaRPr lang="de-DE" sz="1000" dirty="0"/>
          </a:p>
        </p:txBody>
      </p:sp>
    </p:spTree>
    <p:extLst>
      <p:ext uri="{BB962C8B-B14F-4D97-AF65-F5344CB8AC3E}">
        <p14:creationId xmlns:p14="http://schemas.microsoft.com/office/powerpoint/2010/main" val="357840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179392" y="145258"/>
            <a:ext cx="6408737" cy="432197"/>
          </a:xfrm>
        </p:spPr>
        <p:txBody>
          <a:bodyPr/>
          <a:lstStyle/>
          <a:p>
            <a:pPr eaLnBrk="1" hangingPunct="1">
              <a:defRPr/>
            </a:pPr>
            <a:r>
              <a:rPr lang="de-DE" altLang="de-DE" sz="2000" dirty="0">
                <a:solidFill>
                  <a:srgbClr val="7030A0"/>
                </a:solidFill>
              </a:rPr>
              <a:t>COVID-19-Specific </a:t>
            </a:r>
            <a:r>
              <a:rPr lang="de-DE" altLang="de-DE" sz="2000" dirty="0" err="1">
                <a:solidFill>
                  <a:srgbClr val="7030A0"/>
                </a:solidFill>
              </a:rPr>
              <a:t>Therapy</a:t>
            </a:r>
            <a:r>
              <a:rPr lang="de-DE" altLang="de-DE" sz="2000" dirty="0">
                <a:solidFill>
                  <a:srgbClr val="7030A0"/>
                </a:solidFill>
              </a:rPr>
              <a:t> – </a:t>
            </a:r>
            <a:br>
              <a:rPr lang="de-DE" altLang="de-DE" sz="2000" dirty="0">
                <a:solidFill>
                  <a:srgbClr val="7030A0"/>
                </a:solidFill>
              </a:rPr>
            </a:br>
            <a:r>
              <a:rPr lang="de-DE" altLang="de-DE" sz="2000" b="0" dirty="0" err="1">
                <a:solidFill>
                  <a:srgbClr val="7030A0"/>
                </a:solidFill>
              </a:rPr>
              <a:t>host</a:t>
            </a:r>
            <a:r>
              <a:rPr lang="de-DE" altLang="de-DE" sz="2000" b="0" dirty="0">
                <a:solidFill>
                  <a:srgbClr val="7030A0"/>
                </a:solidFill>
              </a:rPr>
              <a:t> </a:t>
            </a:r>
            <a:r>
              <a:rPr lang="de-DE" altLang="de-DE" sz="2000" b="0" dirty="0" err="1">
                <a:solidFill>
                  <a:srgbClr val="7030A0"/>
                </a:solidFill>
              </a:rPr>
              <a:t>inflammatory</a:t>
            </a:r>
            <a:r>
              <a:rPr lang="de-DE" altLang="de-DE" sz="2000" b="0" dirty="0">
                <a:solidFill>
                  <a:srgbClr val="7030A0"/>
                </a:solidFill>
              </a:rPr>
              <a:t> </a:t>
            </a:r>
            <a:r>
              <a:rPr lang="de-DE" altLang="de-DE" sz="2000" b="0" dirty="0" err="1">
                <a:solidFill>
                  <a:srgbClr val="7030A0"/>
                </a:solidFill>
              </a:rPr>
              <a:t>response</a:t>
            </a:r>
            <a:r>
              <a:rPr lang="de-DE" altLang="de-DE" sz="2000" b="0" dirty="0">
                <a:solidFill>
                  <a:srgbClr val="7030A0"/>
                </a:solidFill>
              </a:rPr>
              <a:t> – </a:t>
            </a:r>
            <a:r>
              <a:rPr lang="de-DE" altLang="de-DE" sz="2000" b="0" dirty="0" err="1">
                <a:solidFill>
                  <a:srgbClr val="7030A0"/>
                </a:solidFill>
              </a:rPr>
              <a:t>pulmonary</a:t>
            </a:r>
            <a:r>
              <a:rPr lang="de-DE" altLang="de-DE" sz="2000" b="0" dirty="0">
                <a:solidFill>
                  <a:srgbClr val="7030A0"/>
                </a:solidFill>
              </a:rPr>
              <a:t> </a:t>
            </a:r>
            <a:r>
              <a:rPr lang="de-DE" altLang="de-DE" sz="2000" b="0" dirty="0" err="1">
                <a:solidFill>
                  <a:srgbClr val="7030A0"/>
                </a:solidFill>
              </a:rPr>
              <a:t>phase</a:t>
            </a:r>
            <a:endParaRPr lang="de-DE" altLang="de-DE" sz="2000" b="0" dirty="0">
              <a:solidFill>
                <a:srgbClr val="7030A0"/>
              </a:solidFill>
            </a:endParaRPr>
          </a:p>
        </p:txBody>
      </p:sp>
      <p:sp>
        <p:nvSpPr>
          <p:cNvPr id="4" name="Rechteck 3"/>
          <p:cNvSpPr/>
          <p:nvPr/>
        </p:nvSpPr>
        <p:spPr>
          <a:xfrm>
            <a:off x="323528" y="1119103"/>
            <a:ext cx="8568952" cy="1123384"/>
          </a:xfrm>
          <a:prstGeom prst="rect">
            <a:avLst/>
          </a:prstGeom>
        </p:spPr>
        <p:txBody>
          <a:bodyPr wrap="square">
            <a:spAutoFit/>
          </a:bodyPr>
          <a:lstStyle/>
          <a:p>
            <a:pPr>
              <a:spcBef>
                <a:spcPts val="600"/>
              </a:spcBef>
            </a:pPr>
            <a:r>
              <a:rPr lang="en-US" sz="1600" dirty="0">
                <a:solidFill>
                  <a:srgbClr val="FF0000"/>
                </a:solidFill>
              </a:rPr>
              <a:t>Data from randomized trials overall support the role of glucocorticoids for severe COVID-19</a:t>
            </a:r>
          </a:p>
          <a:p>
            <a:pPr>
              <a:spcBef>
                <a:spcPts val="600"/>
              </a:spcBef>
            </a:pPr>
            <a:r>
              <a:rPr lang="en-US" sz="1200" dirty="0"/>
              <a:t>	Recovery </a:t>
            </a:r>
            <a:r>
              <a:rPr lang="en-US" sz="1200" dirty="0" err="1"/>
              <a:t>Collabvorative</a:t>
            </a:r>
            <a:r>
              <a:rPr lang="en-US" sz="1200" dirty="0"/>
              <a:t> Group - reduced mortality </a:t>
            </a:r>
            <a:r>
              <a:rPr lang="de-DE" sz="1200" dirty="0"/>
              <a:t>(RR 0.83, 95% CI 0.75-0.93) – </a:t>
            </a:r>
            <a:r>
              <a:rPr lang="de-DE" sz="1200" dirty="0" err="1"/>
              <a:t>randomized</a:t>
            </a:r>
            <a:r>
              <a:rPr lang="de-DE" sz="1200" dirty="0"/>
              <a:t> </a:t>
            </a:r>
            <a:r>
              <a:rPr lang="de-DE" sz="1200" dirty="0" err="1"/>
              <a:t>trial</a:t>
            </a:r>
            <a:endParaRPr lang="en-US" sz="1200" dirty="0"/>
          </a:p>
          <a:p>
            <a:pPr>
              <a:spcBef>
                <a:spcPts val="600"/>
              </a:spcBef>
            </a:pPr>
            <a:r>
              <a:rPr lang="en-US" sz="1200" dirty="0"/>
              <a:t>	Sterne et al. – reduced mortality (OR 0.66, 95% CI 0.53-0.82) – meta-analysis</a:t>
            </a:r>
          </a:p>
          <a:p>
            <a:pPr>
              <a:spcBef>
                <a:spcPts val="600"/>
              </a:spcBef>
            </a:pPr>
            <a:r>
              <a:rPr lang="en-US" sz="1200" dirty="0"/>
              <a:t>	</a:t>
            </a:r>
            <a:r>
              <a:rPr lang="en-US" sz="1200" dirty="0" err="1"/>
              <a:t>Siemieniuk</a:t>
            </a:r>
            <a:r>
              <a:rPr lang="en-US" sz="1200" dirty="0"/>
              <a:t> et al. – reduced mortality (OR 0.87, 95% CI 0.77-0.98) – meta-analysis</a:t>
            </a:r>
            <a:endParaRPr lang="de-DE" sz="1200" dirty="0"/>
          </a:p>
        </p:txBody>
      </p:sp>
      <p:sp>
        <p:nvSpPr>
          <p:cNvPr id="6" name="Rechteck 5"/>
          <p:cNvSpPr/>
          <p:nvPr/>
        </p:nvSpPr>
        <p:spPr>
          <a:xfrm>
            <a:off x="323528" y="2499742"/>
            <a:ext cx="8496944" cy="1461939"/>
          </a:xfrm>
          <a:prstGeom prst="rect">
            <a:avLst/>
          </a:prstGeom>
        </p:spPr>
        <p:txBody>
          <a:bodyPr wrap="square">
            <a:spAutoFit/>
          </a:bodyPr>
          <a:lstStyle/>
          <a:p>
            <a:pPr>
              <a:spcBef>
                <a:spcPts val="600"/>
              </a:spcBef>
            </a:pPr>
            <a:r>
              <a:rPr lang="en-US" sz="1600" dirty="0">
                <a:solidFill>
                  <a:srgbClr val="FF0000"/>
                </a:solidFill>
              </a:rPr>
              <a:t>Dexamethasone –</a:t>
            </a:r>
            <a:r>
              <a:rPr lang="en-US" sz="1600" dirty="0"/>
              <a:t> </a:t>
            </a:r>
          </a:p>
          <a:p>
            <a:pPr>
              <a:spcBef>
                <a:spcPts val="1200"/>
              </a:spcBef>
            </a:pPr>
            <a:r>
              <a:rPr lang="en-US" sz="1200" dirty="0"/>
              <a:t>	for severely ill patients with COVID-19 who are on supplemental oxygen or </a:t>
            </a:r>
            <a:r>
              <a:rPr lang="en-US" sz="1200" dirty="0" err="1"/>
              <a:t>ventilatory</a:t>
            </a:r>
            <a:r>
              <a:rPr lang="en-US" sz="1200" dirty="0"/>
              <a:t> support.</a:t>
            </a:r>
          </a:p>
          <a:p>
            <a:pPr>
              <a:spcBef>
                <a:spcPts val="600"/>
              </a:spcBef>
            </a:pPr>
            <a:r>
              <a:rPr lang="en-US" sz="1200" dirty="0"/>
              <a:t>	at a dose of 6 mg daily for 10 days or until discharge, whichever is shorter. </a:t>
            </a:r>
          </a:p>
          <a:p>
            <a:pPr>
              <a:spcBef>
                <a:spcPts val="600"/>
              </a:spcBef>
            </a:pPr>
            <a:r>
              <a:rPr lang="en-US" sz="1200" dirty="0"/>
              <a:t>	not be used for either prevention or treatment of mild to moderate COVID-19 (patients not on oxygen).</a:t>
            </a:r>
          </a:p>
          <a:p>
            <a:pPr>
              <a:spcBef>
                <a:spcPts val="600"/>
              </a:spcBef>
            </a:pPr>
            <a:r>
              <a:rPr lang="en-US" sz="1200" dirty="0"/>
              <a:t>	monitor for adverse effects including hyperglycemia and infections.</a:t>
            </a:r>
          </a:p>
        </p:txBody>
      </p:sp>
      <p:sp>
        <p:nvSpPr>
          <p:cNvPr id="9" name="Rechteck 8"/>
          <p:cNvSpPr/>
          <p:nvPr/>
        </p:nvSpPr>
        <p:spPr>
          <a:xfrm>
            <a:off x="6012160" y="4443958"/>
            <a:ext cx="3244295" cy="415498"/>
          </a:xfrm>
          <a:prstGeom prst="rect">
            <a:avLst/>
          </a:prstGeom>
        </p:spPr>
        <p:txBody>
          <a:bodyPr wrap="square">
            <a:spAutoFit/>
          </a:bodyPr>
          <a:lstStyle/>
          <a:p>
            <a:r>
              <a:rPr lang="de-DE" sz="700" dirty="0">
                <a:solidFill>
                  <a:schemeClr val="bg2">
                    <a:lumMod val="10000"/>
                  </a:schemeClr>
                </a:solidFill>
                <a:latin typeface="BlinkMacSystemFont"/>
              </a:rPr>
              <a:t>The RECOVERY Collaborative Group, N Engl J Med., 2020, Jul 17, </a:t>
            </a:r>
            <a:r>
              <a:rPr lang="de-DE" sz="700" dirty="0" err="1">
                <a:solidFill>
                  <a:schemeClr val="bg2">
                    <a:lumMod val="10000"/>
                  </a:schemeClr>
                </a:solidFill>
                <a:latin typeface="BlinkMacSystemFont"/>
              </a:rPr>
              <a:t>epub</a:t>
            </a:r>
            <a:endParaRPr lang="de-DE" sz="700" dirty="0">
              <a:solidFill>
                <a:schemeClr val="bg2">
                  <a:lumMod val="10000"/>
                </a:schemeClr>
              </a:solidFill>
              <a:latin typeface="BlinkMacSystemFont"/>
            </a:endParaRPr>
          </a:p>
          <a:p>
            <a:r>
              <a:rPr lang="de-DE" sz="700" dirty="0">
                <a:solidFill>
                  <a:schemeClr val="bg2">
                    <a:lumMod val="10000"/>
                  </a:schemeClr>
                </a:solidFill>
                <a:latin typeface="BlinkMacSystemFont"/>
              </a:rPr>
              <a:t>Sterne et al., JAMA, 2020, </a:t>
            </a:r>
            <a:r>
              <a:rPr lang="de-DE" sz="700" dirty="0" err="1">
                <a:solidFill>
                  <a:schemeClr val="bg2">
                    <a:lumMod val="10000"/>
                  </a:schemeClr>
                </a:solidFill>
                <a:latin typeface="BlinkMacSystemFont"/>
              </a:rPr>
              <a:t>Oct</a:t>
            </a:r>
            <a:r>
              <a:rPr lang="de-DE" sz="700" dirty="0">
                <a:solidFill>
                  <a:schemeClr val="bg2">
                    <a:lumMod val="10000"/>
                  </a:schemeClr>
                </a:solidFill>
                <a:latin typeface="BlinkMacSystemFont"/>
              </a:rPr>
              <a:t> 6, 324</a:t>
            </a:r>
          </a:p>
          <a:p>
            <a:r>
              <a:rPr lang="de-DE" sz="700" dirty="0" err="1">
                <a:solidFill>
                  <a:schemeClr val="bg2">
                    <a:lumMod val="10000"/>
                  </a:schemeClr>
                </a:solidFill>
                <a:latin typeface="BlinkMacSystemFont"/>
              </a:rPr>
              <a:t>Siemienik</a:t>
            </a:r>
            <a:r>
              <a:rPr lang="de-DE" sz="700" dirty="0">
                <a:solidFill>
                  <a:schemeClr val="bg2">
                    <a:lumMod val="10000"/>
                  </a:schemeClr>
                </a:solidFill>
                <a:latin typeface="BlinkMacSystemFont"/>
              </a:rPr>
              <a:t> et al., BMJ, 2020, Jul 30, 370</a:t>
            </a:r>
          </a:p>
        </p:txBody>
      </p:sp>
    </p:spTree>
    <p:extLst>
      <p:ext uri="{BB962C8B-B14F-4D97-AF65-F5344CB8AC3E}">
        <p14:creationId xmlns:p14="http://schemas.microsoft.com/office/powerpoint/2010/main" val="3578401447"/>
      </p:ext>
    </p:extLst>
  </p:cSld>
  <p:clrMapOvr>
    <a:masterClrMapping/>
  </p:clrMapOvr>
</p:sld>
</file>

<file path=ppt/theme/theme1.xml><?xml version="1.0" encoding="utf-8"?>
<a:theme xmlns:a="http://schemas.openxmlformats.org/drawingml/2006/main" name="blank">
  <a:themeElements>
    <a:clrScheme name="SLK-Farben">
      <a:dk1>
        <a:srgbClr val="7F7F7F"/>
      </a:dk1>
      <a:lt1>
        <a:srgbClr val="FFFFFF"/>
      </a:lt1>
      <a:dk2>
        <a:srgbClr val="BFBFBF"/>
      </a:dk2>
      <a:lt2>
        <a:srgbClr val="D8D8D8"/>
      </a:lt2>
      <a:accent1>
        <a:srgbClr val="0089CF"/>
      </a:accent1>
      <a:accent2>
        <a:srgbClr val="D71920"/>
      </a:accent2>
      <a:accent3>
        <a:srgbClr val="E5E5E5"/>
      </a:accent3>
      <a:accent4>
        <a:srgbClr val="1FA22E"/>
      </a:accent4>
      <a:accent5>
        <a:srgbClr val="FDC400"/>
      </a:accent5>
      <a:accent6>
        <a:srgbClr val="C8C028"/>
      </a:accent6>
      <a:hlink>
        <a:srgbClr val="333399"/>
      </a:hlink>
      <a:folHlink>
        <a:srgbClr val="A3A3E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1</TotalTime>
  <Words>1677</Words>
  <Application>Microsoft Macintosh PowerPoint</Application>
  <PresentationFormat>On-screen Show (16:9)</PresentationFormat>
  <Paragraphs>176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BlinkMacSystemFont</vt:lpstr>
      <vt:lpstr>blank</vt:lpstr>
      <vt:lpstr>PowerPoint Presentation</vt:lpstr>
      <vt:lpstr>Disclosure</vt:lpstr>
      <vt:lpstr>Self-assessment questions </vt:lpstr>
      <vt:lpstr>Coronavirus Disease 2019 - Characteristics</vt:lpstr>
      <vt:lpstr>Classification of COVID-19 disease</vt:lpstr>
      <vt:lpstr>COVID-19-Specific Therapy – viral response phase – early infection</vt:lpstr>
      <vt:lpstr>COVID-19-Specific Therapy –  viral response phase – early infection</vt:lpstr>
      <vt:lpstr>COVID-19-Specific Therapy –  host inflammatory response – pulmonary phase</vt:lpstr>
      <vt:lpstr>COVID-19-Specific Therapy –  host inflammatory response – pulmonary phase</vt:lpstr>
      <vt:lpstr>COVID-19-Specific Therapy –  host inflammatory response – hyperinflammation phase</vt:lpstr>
      <vt:lpstr>COVID-19-Specific Therapy –  host inflammatory response – hyperinflammation phase</vt:lpstr>
      <vt:lpstr>COVID-19-Specific Therapy –  host inflammatory response – hyperinflammation phase</vt:lpstr>
      <vt:lpstr>COVID-19-Specific Therapy –  host inflammatory response phase – coagulation abnormalities</vt:lpstr>
      <vt:lpstr>COVID-19-Specific Therapy –  host inflammatory response phase – coagulation abnormalities</vt:lpstr>
      <vt:lpstr>COVID-19-Specific Therapy –  Vaccinations</vt:lpstr>
      <vt:lpstr>Take home messages</vt:lpstr>
      <vt:lpstr>PowerPoint Presentation</vt:lpstr>
    </vt:vector>
  </TitlesOfParts>
  <Company>SLK-Kliniken GmbH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Pelzl, Dr. Steffen</dc:creator>
  <cp:lastModifiedBy>Sandra Mboumbouni</cp:lastModifiedBy>
  <cp:revision>125</cp:revision>
  <dcterms:created xsi:type="dcterms:W3CDTF">2021-01-18T08:52:45Z</dcterms:created>
  <dcterms:modified xsi:type="dcterms:W3CDTF">2021-01-25T08:21:39Z</dcterms:modified>
</cp:coreProperties>
</file>